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316" r:id="rId2"/>
    <p:sldId id="317" r:id="rId3"/>
    <p:sldId id="324" r:id="rId4"/>
    <p:sldId id="300" r:id="rId5"/>
    <p:sldId id="326" r:id="rId6"/>
    <p:sldId id="303" r:id="rId7"/>
    <p:sldId id="301" r:id="rId8"/>
    <p:sldId id="318" r:id="rId9"/>
    <p:sldId id="332" r:id="rId10"/>
    <p:sldId id="327" r:id="rId11"/>
    <p:sldId id="328" r:id="rId12"/>
    <p:sldId id="329" r:id="rId13"/>
    <p:sldId id="330" r:id="rId14"/>
    <p:sldId id="333" r:id="rId15"/>
    <p:sldId id="335" r:id="rId16"/>
    <p:sldId id="336" r:id="rId17"/>
    <p:sldId id="322" r:id="rId18"/>
    <p:sldId id="305" r:id="rId19"/>
    <p:sldId id="319" r:id="rId20"/>
    <p:sldId id="320" r:id="rId21"/>
    <p:sldId id="321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02" userDrawn="1">
          <p15:clr>
            <a:srgbClr val="A4A3A4"/>
          </p15:clr>
        </p15:guide>
        <p15:guide id="2" pos="2865" userDrawn="1">
          <p15:clr>
            <a:srgbClr val="A4A3A4"/>
          </p15:clr>
        </p15:guide>
        <p15:guide id="3" pos="7423" userDrawn="1">
          <p15:clr>
            <a:srgbClr val="A4A3A4"/>
          </p15:clr>
        </p15:guide>
        <p15:guide id="4" orient="horz" pos="618" userDrawn="1">
          <p15:clr>
            <a:srgbClr val="A4A3A4"/>
          </p15:clr>
        </p15:guide>
        <p15:guide id="5" pos="4475" userDrawn="1">
          <p15:clr>
            <a:srgbClr val="A4A3A4"/>
          </p15:clr>
        </p15:guide>
        <p15:guide id="6" orient="horz" pos="13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C6EC"/>
    <a:srgbClr val="0000FF"/>
    <a:srgbClr val="F9EDF9"/>
    <a:srgbClr val="00FF00"/>
    <a:srgbClr val="FF00FF"/>
    <a:srgbClr val="CC99FF"/>
    <a:srgbClr val="FF99CC"/>
    <a:srgbClr val="FF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6" y="114"/>
      </p:cViewPr>
      <p:guideLst>
        <p:guide orient="horz" pos="3702"/>
        <p:guide pos="2865"/>
        <p:guide pos="7423"/>
        <p:guide orient="horz" pos="618"/>
        <p:guide pos="4475"/>
        <p:guide orient="horz" pos="13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FC69-F8C4-48B7-B73C-EDB5DBF81052}" type="datetimeFigureOut">
              <a:rPr lang="en-IN" smtClean="0"/>
              <a:t>06-05-2020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27B51-4D71-4F3C-BED8-3EC95DC1C4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992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27B51-4D71-4F3C-BED8-3EC95DC1C4E2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5907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AFB3-3F5A-45C4-ACF9-95C8905460F5}" type="datetime1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3205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EF43-586E-4B0D-BC54-D9FF856ACDF6}" type="datetime1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3068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25E9E-A94B-47BC-AFAC-D85BF9C7C23A}" type="datetime1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6700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B772B-51D2-4F20-BB46-B966F9DD73EC}" type="datetime1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6776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F8E1-CA94-41F9-8773-24261FF2470E}" type="datetime1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2655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6E5D1-A843-4843-843D-EAD19D80FF6A}" type="datetime1">
              <a:rPr lang="en-IN" smtClean="0"/>
              <a:t>06-05-2020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6301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3841-B3A6-43BA-92FC-DA6538B092CC}" type="datetime1">
              <a:rPr lang="en-IN" smtClean="0"/>
              <a:t>06-05-2020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437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1EEB8-3DA6-4CCD-A115-7CE88B564298}" type="datetime1">
              <a:rPr lang="en-IN" smtClean="0"/>
              <a:t>06-05-2020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0098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DAFE2-3A31-4B46-8EC5-C6B780F76858}" type="datetime1">
              <a:rPr lang="en-IN" smtClean="0"/>
              <a:t>06-05-2020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6337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60CAF-EF1E-4B8B-BCFB-FF6D2B4D0243}" type="datetime1">
              <a:rPr lang="en-IN" smtClean="0"/>
              <a:t>06-05-2020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3169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BEFC-9D55-420E-B826-94C1A04890A5}" type="datetime1">
              <a:rPr lang="en-IN" smtClean="0"/>
              <a:t>06-05-2020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3326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FB70C-D5DB-41F0-B74F-D72454E9D0DF}" type="datetime1">
              <a:rPr lang="en-IN" smtClean="0"/>
              <a:t>06-05-2020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Confidential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DD8B3-D46E-4CDB-8040-88411C5D25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833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eysight.com/us/en/assets/7018-03143/application-notes/5990-9111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BIRD Draft. </a:t>
            </a:r>
            <a:br>
              <a:rPr lang="en-US" dirty="0" smtClean="0"/>
            </a:br>
            <a:r>
              <a:rPr lang="en-US" dirty="0" smtClean="0"/>
              <a:t>New AMI Reserved Parameter for</a:t>
            </a:r>
            <a:br>
              <a:rPr lang="en-US" dirty="0" smtClean="0"/>
            </a:br>
            <a:r>
              <a:rPr lang="en-US" dirty="0" smtClean="0"/>
              <a:t>Sampling Position </a:t>
            </a:r>
            <a:br>
              <a:rPr lang="en-US" dirty="0" smtClean="0"/>
            </a:br>
            <a:r>
              <a:rPr lang="en-US" dirty="0" smtClean="0"/>
              <a:t>in the AMI_Init flow.</a:t>
            </a:r>
            <a:endParaRPr lang="en-IN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04088" y="4589463"/>
            <a:ext cx="10725658" cy="1500187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Hansel Desmond Dsilva</a:t>
            </a:r>
          </a:p>
          <a:p>
            <a:pPr algn="ctr"/>
            <a:r>
              <a:rPr lang="en-US" u="sng" dirty="0" smtClean="0"/>
              <a:t>Acknowledgement</a:t>
            </a:r>
            <a:r>
              <a:rPr lang="en-US" dirty="0" smtClean="0"/>
              <a:t>: Walter Katz, Mike Mirmak, Todd Bermensolo, Adam Gregory, </a:t>
            </a:r>
            <a:r>
              <a:rPr lang="en-US" dirty="0"/>
              <a:t>Mike </a:t>
            </a:r>
            <a:r>
              <a:rPr lang="en-US" dirty="0" smtClean="0"/>
              <a:t>Steinberger, Ambrish Varma, Ken Willis, Fangyi Rao, Vladimir </a:t>
            </a:r>
            <a:r>
              <a:rPr lang="en-US" dirty="0"/>
              <a:t>Dmitriev-Zdorov </a:t>
            </a:r>
            <a:r>
              <a:rPr lang="en-US" dirty="0" smtClean="0"/>
              <a:t>and Arpad Muranyi 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957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66700" y="1238308"/>
            <a:ext cx="11327892" cy="5478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Parameter: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1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Required: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No, and illegal before 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AMI_Version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7.1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Direction: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Rx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Descriptors: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Usage:                   Out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Type:                    Float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Format:                 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Default:                 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Description:</a:t>
            </a: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numeric_literal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The AMI_Init model outputs a time value in seconds, which is the receiver decision point of the symbol that the threshold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crossing  started </a:t>
            </a:r>
            <a:r>
              <a:rPr lang="en-US" altLang="zh-CN" sz="1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respect to time zero of the impulse response returned by the model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In the AMI_Init flow, this decision point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represents the </a:t>
            </a:r>
            <a:r>
              <a:rPr lang="en-US" altLang="zh-CN" sz="1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 </a:t>
            </a:r>
            <a:r>
              <a:rPr lang="en-US" altLang="zh-CN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altLang="zh-CN" sz="1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median </a:t>
            </a:r>
            <a:r>
              <a:rPr lang="en-US" altLang="zh-CN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sampling point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1400" dirty="0" smtClean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 Rules:	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EDA tool when using the AMI_Init flow uses this information in determining the cursor, precursor and post cursor locations. </a:t>
            </a:r>
          </a:p>
          <a:p>
            <a:pPr lvl="0"/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takes precedence over 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Rx_Clock_Recovery_Mean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statistical (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processing.</a:t>
            </a: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omitted, the EDA tool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to determine the </a:t>
            </a:r>
            <a:r>
              <a:rPr lang="en-US" altLang="zh-CN" sz="1400" u="sng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decision point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own.</a:t>
            </a:r>
            <a:endParaRPr kumimoji="0" lang="en-US" altLang="zh-CN" sz="1400" b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kumimoji="0" lang="en-US" altLang="zh-CN" sz="105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altLang="zh-CN" sz="1050" dirty="0" err="1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Rx_Decision_Time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(Usage Out) (Value 0.0) (Type Float)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(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Description "The time value in seconds, which is the receiver decision point of the symbol that the threshold </a:t>
            </a:r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crossing started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	with respect 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time zero of the impulse response.") </a:t>
            </a:r>
          </a:p>
          <a:p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10</a:t>
            </a:fld>
            <a:endParaRPr lang="en-IN"/>
          </a:p>
        </p:txBody>
      </p:sp>
      <p:sp>
        <p:nvSpPr>
          <p:cNvPr id="6" name="Oval Callout 5"/>
          <p:cNvSpPr/>
          <p:nvPr/>
        </p:nvSpPr>
        <p:spPr>
          <a:xfrm>
            <a:off x="4052345" y="521560"/>
            <a:ext cx="3307431" cy="922240"/>
          </a:xfrm>
          <a:prstGeom prst="wedgeEllipseCallout">
            <a:avLst>
              <a:gd name="adj1" fmla="val -62094"/>
              <a:gd name="adj2" fmla="val 62078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5111843" y="523908"/>
            <a:ext cx="1395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Question #1</a:t>
            </a:r>
            <a:r>
              <a:rPr lang="en-US" dirty="0" smtClean="0"/>
              <a:t>,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6938" y="788324"/>
            <a:ext cx="2945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different name for the parameter?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Rectangle 2"/>
          <p:cNvSpPr/>
          <p:nvPr/>
        </p:nvSpPr>
        <p:spPr>
          <a:xfrm rot="18900000">
            <a:off x="6393052" y="197947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</a:rPr>
              <a:t>Closed!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05/06/2020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14808" y="1600235"/>
            <a:ext cx="3307431" cy="384048"/>
          </a:xfrm>
          <a:prstGeom prst="rect">
            <a:avLst/>
          </a:prstGeom>
          <a:solidFill>
            <a:srgbClr val="EBC6E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Answer</a:t>
            </a:r>
            <a:r>
              <a:rPr lang="en-US" dirty="0" smtClean="0"/>
              <a:t>. </a:t>
            </a:r>
            <a:r>
              <a:rPr lang="en-US" dirty="0" smtClean="0"/>
              <a:t>No change in name.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9117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66700" y="1238308"/>
            <a:ext cx="11327892" cy="5478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Parameter: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1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Required: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No, and illegal before 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AMI_Version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7.1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Direction: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Rx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Descriptors: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Usage:                   Out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Type:                    Float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Format:                 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Default:                 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Description:</a:t>
            </a: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numeric_literal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The AMI_Init model outputs a time value in seconds, which is the receiver decision point of the symbol that the threshold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crossing  started </a:t>
            </a:r>
            <a:r>
              <a:rPr lang="en-US" altLang="zh-CN" sz="1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respect to time zero of the impulse response returned by the model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In the AMI_Init flow, this decision point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represents the </a:t>
            </a:r>
            <a:r>
              <a:rPr lang="en-US" altLang="zh-CN" sz="1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 </a:t>
            </a:r>
            <a:r>
              <a:rPr lang="en-US" altLang="zh-CN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altLang="zh-CN" sz="1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median </a:t>
            </a:r>
            <a:r>
              <a:rPr lang="en-US" altLang="zh-CN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sampling point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1400" dirty="0" smtClean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 Rules:	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EDA tool when using the AMI_Init flow uses this information in determining the cursor, precursor and post cursor locations. </a:t>
            </a:r>
          </a:p>
          <a:p>
            <a:pPr lvl="0"/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takes precedence over 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Rx_Clock_Recovery_Mean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statistical (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processing.</a:t>
            </a: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omitted, the EDA tool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to determine the </a:t>
            </a:r>
            <a:r>
              <a:rPr lang="en-US" altLang="zh-CN" sz="1400" u="sng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decision point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own.</a:t>
            </a:r>
            <a:endParaRPr kumimoji="0" lang="en-US" altLang="zh-CN" sz="1400" b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kumimoji="0" lang="en-US" altLang="zh-CN" sz="105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altLang="zh-CN" sz="1050" dirty="0" err="1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Rx_Decision_Time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(Usage Out) (Value 0.0) (Type Float)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(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Description "The time value in seconds, which is the receiver decision point of the symbol that the threshold </a:t>
            </a:r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crossing started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	with respect 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time zero of the impulse response.") </a:t>
            </a:r>
          </a:p>
          <a:p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11</a:t>
            </a:fld>
            <a:endParaRPr lang="en-IN"/>
          </a:p>
        </p:txBody>
      </p:sp>
      <p:sp>
        <p:nvSpPr>
          <p:cNvPr id="17" name="Oval Callout 16"/>
          <p:cNvSpPr/>
          <p:nvPr/>
        </p:nvSpPr>
        <p:spPr>
          <a:xfrm>
            <a:off x="5141656" y="1502465"/>
            <a:ext cx="3307431" cy="922240"/>
          </a:xfrm>
          <a:prstGeom prst="wedgeEllipseCallout">
            <a:avLst>
              <a:gd name="adj1" fmla="val -129829"/>
              <a:gd name="adj2" fmla="val 71992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TextBox 17"/>
          <p:cNvSpPr txBox="1"/>
          <p:nvPr/>
        </p:nvSpPr>
        <p:spPr>
          <a:xfrm>
            <a:off x="6210298" y="1449949"/>
            <a:ext cx="1395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Question #</a:t>
            </a:r>
            <a:r>
              <a:rPr lang="en-US" u="sng" dirty="0"/>
              <a:t>2</a:t>
            </a:r>
            <a:r>
              <a:rPr lang="en-US" dirty="0" smtClean="0"/>
              <a:t>,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15393" y="1714365"/>
            <a:ext cx="2945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May </a:t>
            </a:r>
            <a:r>
              <a:rPr lang="en-US" dirty="0"/>
              <a:t>we support fractional value of </a:t>
            </a:r>
            <a:r>
              <a:rPr lang="en-US" dirty="0" smtClean="0"/>
              <a:t>UI?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 rot="18900000">
            <a:off x="8277008" y="1121547"/>
            <a:ext cx="359359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</a:rPr>
              <a:t>Closed!</a:t>
            </a:r>
          </a:p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04/28/2020</a:t>
            </a:r>
            <a:endParaRPr lang="en-IN" sz="2800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41656" y="2514600"/>
            <a:ext cx="3307431" cy="384048"/>
          </a:xfrm>
          <a:prstGeom prst="rect">
            <a:avLst/>
          </a:prstGeom>
          <a:solidFill>
            <a:srgbClr val="EBC6E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Answer</a:t>
            </a:r>
            <a:r>
              <a:rPr lang="en-US" dirty="0" smtClean="0"/>
              <a:t>. </a:t>
            </a:r>
            <a:r>
              <a:rPr lang="en-US" dirty="0" smtClean="0"/>
              <a:t>Yes, mentio</a:t>
            </a:r>
            <a:r>
              <a:rPr lang="en-US" dirty="0" smtClean="0"/>
              <a:t>n Float, UI</a:t>
            </a:r>
            <a:r>
              <a:rPr lang="en-US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4893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Callout 9"/>
          <p:cNvSpPr/>
          <p:nvPr/>
        </p:nvSpPr>
        <p:spPr>
          <a:xfrm>
            <a:off x="4003577" y="2663987"/>
            <a:ext cx="3307431" cy="922240"/>
          </a:xfrm>
          <a:prstGeom prst="wedgeEllipseCallout">
            <a:avLst>
              <a:gd name="adj1" fmla="val -53523"/>
              <a:gd name="adj2" fmla="val 103720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66700" y="1238308"/>
            <a:ext cx="11327892" cy="5478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Parameter: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1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Required: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No, and illegal before 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AMI_Version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7.1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Direction: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Rx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Descriptors: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Usage:                   Out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Type:                    Float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Format:                 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Default:                 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Description:</a:t>
            </a: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numeric_literal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The AMI_Init model outputs a time value in seconds, which is the receiver decision point of the symbol that the threshold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crossing  started </a:t>
            </a:r>
            <a:r>
              <a:rPr lang="en-US" altLang="zh-CN" sz="1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respect to time zero of the impulse response returned by the model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In the AMI_Init flow, this decision point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represents the </a:t>
            </a:r>
            <a:r>
              <a:rPr lang="en-US" altLang="zh-CN" sz="1400" u="sng" strike="sngStrike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 </a:t>
            </a:r>
            <a:r>
              <a:rPr lang="en-US" altLang="zh-CN" sz="1400" u="sng" strike="sngStrike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altLang="zh-CN" sz="1400" u="sng" strike="sngStrike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median</a:t>
            </a:r>
            <a:r>
              <a:rPr lang="en-US" altLang="zh-CN" sz="1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ideal </a:t>
            </a:r>
            <a:r>
              <a:rPr lang="en-US" altLang="zh-CN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sampling point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1400" dirty="0" smtClean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 Rules:	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EDA tool when using the AMI_Init flow uses this information in determining the cursor, precursor and post cursor locations. </a:t>
            </a:r>
          </a:p>
          <a:p>
            <a:pPr lvl="0"/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takes precedence over 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Rx_Clock_Recovery_Mean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statistical (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processing.</a:t>
            </a: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omitted, the EDA tool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to determine the </a:t>
            </a:r>
            <a:r>
              <a:rPr lang="en-US" altLang="zh-CN" sz="1400" u="sng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decision point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own.</a:t>
            </a:r>
            <a:endParaRPr kumimoji="0" lang="en-US" altLang="zh-CN" sz="1400" b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kumimoji="0" lang="en-US" altLang="zh-CN" sz="105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altLang="zh-CN" sz="1050" dirty="0" err="1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Rx_Decision_Time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(Usage Out) (Value 0.0) (Type Float)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(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Description "The time value in seconds, which is the receiver decision point of the symbol that the threshold </a:t>
            </a:r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crossing started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	with respect 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time zero of the impulse response.") </a:t>
            </a:r>
          </a:p>
          <a:p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77314" y="2875887"/>
            <a:ext cx="2945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 we call out a mean or median sampling point?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12</a:t>
            </a:fld>
            <a:endParaRPr lang="en-IN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TextBox 26"/>
          <p:cNvSpPr txBox="1"/>
          <p:nvPr/>
        </p:nvSpPr>
        <p:spPr>
          <a:xfrm>
            <a:off x="5072219" y="2611471"/>
            <a:ext cx="1395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Question #3,</a:t>
            </a:r>
            <a:endParaRPr lang="en-US" dirty="0" smtClean="0"/>
          </a:p>
        </p:txBody>
      </p:sp>
      <p:sp>
        <p:nvSpPr>
          <p:cNvPr id="11" name="TextBox 10"/>
          <p:cNvSpPr txBox="1"/>
          <p:nvPr/>
        </p:nvSpPr>
        <p:spPr>
          <a:xfrm rot="18900000">
            <a:off x="8277008" y="755787"/>
            <a:ext cx="3593592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</a:rPr>
              <a:t>Closed!</a:t>
            </a:r>
          </a:p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04/28/2020</a:t>
            </a:r>
            <a:endParaRPr lang="en-IN" sz="28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84745" y="2575569"/>
            <a:ext cx="4443569" cy="923330"/>
          </a:xfrm>
          <a:prstGeom prst="rect">
            <a:avLst/>
          </a:prstGeom>
          <a:solidFill>
            <a:srgbClr val="EBC6E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Answer</a:t>
            </a:r>
            <a:r>
              <a:rPr lang="en-US" dirty="0" smtClean="0"/>
              <a:t>. Neither, mention instead </a:t>
            </a:r>
            <a:r>
              <a:rPr lang="en-US" dirty="0" smtClean="0"/>
              <a:t>“</a:t>
            </a:r>
            <a:r>
              <a:rPr lang="en-US" b="1" dirty="0" smtClean="0"/>
              <a:t>ideal </a:t>
            </a:r>
            <a:r>
              <a:rPr lang="en-US" b="1" dirty="0" smtClean="0"/>
              <a:t>sampling </a:t>
            </a:r>
            <a:r>
              <a:rPr lang="en-US" b="1" dirty="0" smtClean="0"/>
              <a:t>point”</a:t>
            </a:r>
            <a:r>
              <a:rPr lang="en-US" dirty="0" smtClean="0"/>
              <a:t> </a:t>
            </a:r>
            <a:r>
              <a:rPr lang="en-US" dirty="0" smtClean="0"/>
              <a:t>which mentions that jitter would be added over this sampling point.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331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79349" y="3673326"/>
            <a:ext cx="6343445" cy="2478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5989320" y="3476499"/>
            <a:ext cx="4910328" cy="2478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Oval Callout 14"/>
          <p:cNvSpPr/>
          <p:nvPr/>
        </p:nvSpPr>
        <p:spPr>
          <a:xfrm>
            <a:off x="8781493" y="1743204"/>
            <a:ext cx="3410506" cy="1777236"/>
          </a:xfrm>
          <a:prstGeom prst="wedgeEllipseCallout">
            <a:avLst>
              <a:gd name="adj1" fmla="val -99385"/>
              <a:gd name="adj2" fmla="val 70625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The RX IBIS-AMI model returns a modified impulse response.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“</a:t>
            </a:r>
            <a:r>
              <a:rPr lang="en-US" sz="1600" dirty="0">
                <a:solidFill>
                  <a:schemeClr val="tx1"/>
                </a:solidFill>
              </a:rPr>
              <a:t>B</a:t>
            </a:r>
            <a:r>
              <a:rPr lang="en-US" sz="1600" dirty="0" smtClean="0">
                <a:solidFill>
                  <a:schemeClr val="tx1"/>
                </a:solidFill>
              </a:rPr>
              <a:t>all in the IBIS-AMI model developers court”.</a:t>
            </a:r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66700" y="1238308"/>
            <a:ext cx="11327892" cy="5478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Parameter: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1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Required: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No, and illegal before 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AMI_Version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7.1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Direction: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Rx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Descriptors: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Usage:                   Out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Type:                    Float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Format:                 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Default:                 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Description:</a:t>
            </a: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numeric_literal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The AMI_Init model outputs a time value in seconds, which is the receiver decision </a:t>
            </a:r>
            <a:r>
              <a:rPr lang="en-US" altLang="zh-CN" sz="1400" strike="sngStrike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en-US" altLang="zh-CN" sz="1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symbol that the threshold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crossing  started </a:t>
            </a:r>
            <a:r>
              <a:rPr lang="en-US" altLang="zh-CN" sz="1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respect to time zero of the impulse response returned by the model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In the AMI_Init flow, this decision </a:t>
            </a:r>
            <a:r>
              <a:rPr lang="en-US" altLang="zh-CN" sz="1400" strike="sngStrike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en-US" altLang="zh-CN" sz="1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time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1400" dirty="0" smtClean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represents the </a:t>
            </a:r>
            <a:r>
              <a:rPr lang="en-US" altLang="zh-CN" sz="1400" u="sng" strike="sngStrike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 </a:t>
            </a:r>
            <a:r>
              <a:rPr lang="en-US" altLang="zh-CN" sz="1400" u="sng" strike="sngStrike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altLang="zh-CN" sz="1400" u="sng" strike="sngStrike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median </a:t>
            </a:r>
            <a:r>
              <a:rPr lang="en-US" altLang="zh-CN" sz="1400" u="sng" strike="sngStrike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sampling </a:t>
            </a:r>
            <a:r>
              <a:rPr lang="en-US" altLang="zh-CN" sz="1400" u="sng" strike="sngStrike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en-US" altLang="zh-CN" sz="1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ideal sampling time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1400" dirty="0" smtClean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 Rules:	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EDA tool when using the AMI_Init flow uses this information in determining the cursor, precursor and post cursor locations. </a:t>
            </a:r>
          </a:p>
          <a:p>
            <a:pPr lvl="0"/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takes precedence over 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Rx_Clock_Recovery_Mean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statistical (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processing.</a:t>
            </a: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omitted, the EDA tool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to determine the </a:t>
            </a:r>
            <a:r>
              <a:rPr lang="en-US" altLang="zh-CN" sz="1400" u="sng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decision </a:t>
            </a:r>
            <a:r>
              <a:rPr lang="en-US" altLang="zh-CN" sz="1400" u="sng" strike="sngStrike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en-US" altLang="zh-CN" sz="1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time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own.</a:t>
            </a:r>
            <a:endParaRPr kumimoji="0" lang="en-US" altLang="zh-CN" sz="1400" b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kumimoji="0" lang="en-US" altLang="zh-CN" sz="105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altLang="zh-CN" sz="1050" dirty="0" err="1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Rx_Decision_Time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(Usage Out) (Value 0.0) (Type Float)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(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Description "The time value in seconds, which is the receiver decision point of the symbol that the threshold </a:t>
            </a:r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crossing started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	with respect 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time zero of the impulse response.") </a:t>
            </a:r>
          </a:p>
          <a:p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13</a:t>
            </a:fld>
            <a:endParaRPr lang="en-IN"/>
          </a:p>
        </p:txBody>
      </p:sp>
      <p:sp>
        <p:nvSpPr>
          <p:cNvPr id="23" name="Oval Callout 22"/>
          <p:cNvSpPr/>
          <p:nvPr/>
        </p:nvSpPr>
        <p:spPr>
          <a:xfrm>
            <a:off x="7524369" y="178359"/>
            <a:ext cx="4564556" cy="1536005"/>
          </a:xfrm>
          <a:prstGeom prst="wedgeEllipseCallout">
            <a:avLst>
              <a:gd name="adj1" fmla="val -53892"/>
              <a:gd name="adj2" fmla="val 177590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4" name="TextBox 23"/>
          <p:cNvSpPr txBox="1"/>
          <p:nvPr/>
        </p:nvSpPr>
        <p:spPr>
          <a:xfrm>
            <a:off x="9141636" y="137355"/>
            <a:ext cx="1395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Question #4</a:t>
            </a:r>
            <a:r>
              <a:rPr lang="en-US" dirty="0" smtClean="0"/>
              <a:t>,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41130" y="421333"/>
            <a:ext cx="439674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Suggestion:  “which is the delay between the logic transition at the decision point of the receiver for the input symbol and…”; there’s a question here about whether logic transition is correct, as it may include some additional internal receiver </a:t>
            </a:r>
            <a:r>
              <a:rPr lang="en-US" sz="1400" dirty="0" smtClean="0"/>
              <a:t>delay</a:t>
            </a:r>
            <a:r>
              <a:rPr lang="en-US" sz="1400" dirty="0"/>
              <a:t> </a:t>
            </a:r>
            <a:r>
              <a:rPr lang="en-US" sz="1400" dirty="0" smtClean="0"/>
              <a:t>?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Oval Callout 15"/>
          <p:cNvSpPr/>
          <p:nvPr/>
        </p:nvSpPr>
        <p:spPr>
          <a:xfrm>
            <a:off x="8326877" y="4750175"/>
            <a:ext cx="3307431" cy="922240"/>
          </a:xfrm>
          <a:prstGeom prst="wedgeEllipseCallout">
            <a:avLst>
              <a:gd name="adj1" fmla="val -117664"/>
              <a:gd name="adj2" fmla="val -1378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7" name="TextBox 16"/>
          <p:cNvSpPr txBox="1"/>
          <p:nvPr/>
        </p:nvSpPr>
        <p:spPr>
          <a:xfrm>
            <a:off x="9395519" y="4743379"/>
            <a:ext cx="13957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 smtClean="0"/>
              <a:t>Question #5,</a:t>
            </a:r>
            <a:endParaRPr lang="en-US" sz="16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8500614" y="5007795"/>
            <a:ext cx="29202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 smtClean="0"/>
              <a:t>Editorial change</a:t>
            </a:r>
            <a:r>
              <a:rPr lang="en-US" sz="1600" dirty="0" smtClean="0"/>
              <a:t>: “receiver delay point </a:t>
            </a:r>
            <a:r>
              <a:rPr lang="en-US" sz="1600" u="sng" dirty="0" smtClean="0"/>
              <a:t>transition delay</a:t>
            </a:r>
            <a:r>
              <a:rPr lang="en-US" sz="1600" dirty="0" smtClean="0"/>
              <a:t>”?</a:t>
            </a:r>
          </a:p>
        </p:txBody>
      </p:sp>
      <p:sp>
        <p:nvSpPr>
          <p:cNvPr id="19" name="Rectangle 18"/>
          <p:cNvSpPr/>
          <p:nvPr/>
        </p:nvSpPr>
        <p:spPr>
          <a:xfrm rot="18900000">
            <a:off x="3313377" y="54452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</a:rPr>
              <a:t>Closed!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05/06/2020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89655" y="2189918"/>
            <a:ext cx="4654782" cy="369332"/>
          </a:xfrm>
          <a:prstGeom prst="rect">
            <a:avLst/>
          </a:prstGeom>
          <a:solidFill>
            <a:srgbClr val="EBC6E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Answer to #4 and #5</a:t>
            </a:r>
            <a:r>
              <a:rPr lang="en-US" dirty="0" smtClean="0"/>
              <a:t>. Replace “word” to “time”.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8167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#6.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11275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 smtClean="0"/>
              <a:t>Ambrish</a:t>
            </a:r>
            <a:r>
              <a:rPr lang="en-US" dirty="0" smtClean="0"/>
              <a:t>: Do we want to provide guidance on generation of a pulse and step response from an impulse response through the IBIS specification?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14</a:t>
            </a:fld>
            <a:endParaRPr lang="en-IN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583" y="2384425"/>
            <a:ext cx="7368833" cy="41186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2552700" y="6210300"/>
            <a:ext cx="125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7</a:t>
            </a:r>
            <a:endParaRPr lang="en-IN" dirty="0"/>
          </a:p>
        </p:txBody>
      </p:sp>
      <p:sp>
        <p:nvSpPr>
          <p:cNvPr id="11" name="Rectangle 10"/>
          <p:cNvSpPr/>
          <p:nvPr/>
        </p:nvSpPr>
        <p:spPr>
          <a:xfrm rot="18900000">
            <a:off x="7481707" y="2960553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</a:rPr>
              <a:t>Closed!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05/06/2020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012679" y="4443768"/>
            <a:ext cx="2028853" cy="369332"/>
          </a:xfrm>
          <a:prstGeom prst="rect">
            <a:avLst/>
          </a:prstGeom>
          <a:solidFill>
            <a:srgbClr val="EBC6E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Answer</a:t>
            </a:r>
            <a:r>
              <a:rPr lang="en-US" dirty="0" smtClean="0"/>
              <a:t>. No.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884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#7.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19328" y="1459865"/>
            <a:ext cx="10856976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u="sng" dirty="0" smtClean="0"/>
              <a:t>Arpad</a:t>
            </a:r>
            <a:r>
              <a:rPr lang="en-US" dirty="0" smtClean="0"/>
              <a:t>: Do we want to give </a:t>
            </a:r>
            <a:r>
              <a:rPr lang="en-US" u="sng" dirty="0" smtClean="0"/>
              <a:t>guidance to EDA tools </a:t>
            </a:r>
            <a:r>
              <a:rPr lang="en-US" u="sng" dirty="0" smtClean="0"/>
              <a:t>for </a:t>
            </a:r>
            <a:r>
              <a:rPr lang="en-US" u="sng" dirty="0" smtClean="0"/>
              <a:t>an </a:t>
            </a:r>
            <a:r>
              <a:rPr lang="en-US" u="sng" dirty="0" smtClean="0"/>
              <a:t>ideal CDR and PD</a:t>
            </a:r>
            <a:r>
              <a:rPr lang="en-US" dirty="0" smtClean="0"/>
              <a:t> through </a:t>
            </a:r>
            <a:r>
              <a:rPr lang="en-US" dirty="0" smtClean="0"/>
              <a:t>the </a:t>
            </a:r>
            <a:r>
              <a:rPr lang="en-US" dirty="0" smtClean="0"/>
              <a:t>IBIS specification when no </a:t>
            </a:r>
            <a:r>
              <a:rPr lang="en-US" dirty="0" err="1" smtClean="0"/>
              <a:t>clock_ticks</a:t>
            </a:r>
            <a:r>
              <a:rPr lang="en-US" dirty="0" smtClean="0"/>
              <a:t> </a:t>
            </a:r>
            <a:r>
              <a:rPr lang="en-US" dirty="0" smtClean="0"/>
              <a:t>is returned </a:t>
            </a:r>
            <a:r>
              <a:rPr lang="en-US" dirty="0" smtClean="0"/>
              <a:t>by </a:t>
            </a:r>
            <a:r>
              <a:rPr lang="en-US" dirty="0" err="1" smtClean="0"/>
              <a:t>AMI_GetWave</a:t>
            </a:r>
            <a:r>
              <a:rPr lang="en-US" dirty="0" smtClean="0"/>
              <a:t> and </a:t>
            </a:r>
            <a:r>
              <a:rPr lang="en-US" dirty="0" err="1" smtClean="0"/>
              <a:t>Rx_Decision_Time</a:t>
            </a:r>
            <a:r>
              <a:rPr lang="en-US" dirty="0" smtClean="0"/>
              <a:t> </a:t>
            </a:r>
            <a:r>
              <a:rPr lang="en-US" dirty="0" smtClean="0"/>
              <a:t>is returned </a:t>
            </a:r>
            <a:r>
              <a:rPr lang="en-US" dirty="0" smtClean="0"/>
              <a:t>by AMI_Init</a:t>
            </a:r>
            <a:r>
              <a:rPr lang="en-US" dirty="0" smtClean="0"/>
              <a:t>?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Would it be beneficial to have the </a:t>
            </a:r>
            <a:r>
              <a:rPr lang="en-US" u="sng" dirty="0" smtClean="0"/>
              <a:t>model always return </a:t>
            </a:r>
            <a:r>
              <a:rPr lang="en-US" u="sng" dirty="0" err="1" smtClean="0"/>
              <a:t>clock_ticks</a:t>
            </a:r>
            <a:r>
              <a:rPr lang="en-US" u="sng" dirty="0" smtClean="0"/>
              <a:t> and </a:t>
            </a:r>
            <a:r>
              <a:rPr lang="en-US" u="sng" dirty="0" err="1" smtClean="0"/>
              <a:t>Rx_Decision_time</a:t>
            </a:r>
            <a:r>
              <a:rPr lang="en-US" dirty="0" smtClean="0"/>
              <a:t> when in the </a:t>
            </a:r>
            <a:r>
              <a:rPr lang="en-US" dirty="0" err="1" smtClean="0"/>
              <a:t>AMI_GetWave</a:t>
            </a:r>
            <a:r>
              <a:rPr lang="en-US" dirty="0" smtClean="0"/>
              <a:t> and AMI_Init flow respectively as a requirement for quality models?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15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 rot="18900000">
            <a:off x="2735971" y="461561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</a:rPr>
              <a:t>Closed!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05/06/2020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66943" y="6098832"/>
            <a:ext cx="2523745" cy="646331"/>
          </a:xfrm>
          <a:prstGeom prst="rect">
            <a:avLst/>
          </a:prstGeom>
          <a:solidFill>
            <a:srgbClr val="EBC6E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Answer</a:t>
            </a:r>
            <a:r>
              <a:rPr lang="en-US" dirty="0" smtClean="0"/>
              <a:t>. No. May revisit this at a later time.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9067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66700" y="1169059"/>
            <a:ext cx="11327892" cy="5616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Parameter: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1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Required: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No, and illegal before 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AMI_Version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7.1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Direction: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Rx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Descriptors: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Usage:                   Out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Type:                    Float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Format:                 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Default:                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numeric_literal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Description:</a:t>
            </a: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&lt;string&gt;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The AMI_Init model outputs a time value in seconds, which is the receiver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decision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 of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symbol that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threshold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crossing  started </a:t>
            </a:r>
            <a:r>
              <a:rPr lang="en-US" altLang="zh-CN" sz="1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respect to time zero of the impulse response returned by the model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In the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AMI_Init flow, this decision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 </a:t>
            </a:r>
            <a:endParaRPr lang="en-US" altLang="zh-CN" sz="1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represents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ideal sampling time.</a:t>
            </a:r>
            <a:endParaRPr lang="en-US" altLang="zh-CN" sz="1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kumimoji="0" lang="en-US" altLang="zh-CN" sz="1400" b="0" i="1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 Rules:	</a:t>
            </a:r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EDA tool when using the AMI_Init flow uses this information in determining the cursor, precursor and post cursor locations. </a:t>
            </a:r>
          </a:p>
          <a:p>
            <a:pPr lvl="0"/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zh-CN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takes precedence over </a:t>
            </a:r>
            <a:r>
              <a:rPr lang="en-US" altLang="zh-CN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Rx_Clock_Recovery_Mean</a:t>
            </a:r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statistical (</a:t>
            </a:r>
            <a:r>
              <a:rPr lang="en-US" altLang="zh-CN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processing.</a:t>
            </a:r>
          </a:p>
          <a:p>
            <a:pPr lvl="0"/>
            <a:endParaRPr kumimoji="0" lang="en-US" altLang="zh-CN" sz="1400" b="0" i="1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omitted, the EDA tool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to determine the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decision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altLang="zh-CN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altLang="zh-CN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own.</a:t>
            </a:r>
            <a:endParaRPr kumimoji="0" lang="en-US" altLang="zh-CN" sz="1400" b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kumimoji="0" lang="en-US" altLang="zh-CN" sz="1050" b="0" i="0" u="none" strike="noStrike" cap="none" normalizeH="0" baseline="0" dirty="0" smtClean="0">
                <a:ln>
                  <a:noFill/>
                </a:ln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r>
              <a:rPr lang="en-US" altLang="zh-CN" sz="1050" dirty="0" smtClean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altLang="zh-CN" sz="1050" dirty="0" err="1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Rx_Decision_Time</a:t>
            </a:r>
            <a:r>
              <a:rPr lang="en-US" altLang="zh-CN" sz="105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(Usage Out) (Value 0.0) (Type Float)</a:t>
            </a:r>
          </a:p>
          <a:p>
            <a:r>
              <a:rPr lang="en-US" altLang="zh-CN" sz="1050" dirty="0" smtClean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(</a:t>
            </a:r>
            <a:r>
              <a:rPr lang="en-US" altLang="zh-CN" sz="105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Description "The time value in seconds, which is the receiver decision point of the symbol that the threshold </a:t>
            </a:r>
            <a:r>
              <a:rPr lang="en-US" altLang="zh-CN" sz="1050" dirty="0" smtClean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crossing started</a:t>
            </a:r>
          </a:p>
          <a:p>
            <a:r>
              <a:rPr lang="en-US" altLang="zh-CN" sz="1050" dirty="0" smtClean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	with respect </a:t>
            </a:r>
            <a:r>
              <a:rPr lang="en-US" altLang="zh-CN" sz="105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time zero of the impulse </a:t>
            </a:r>
            <a:r>
              <a:rPr lang="en-US" altLang="zh-CN" sz="1050" dirty="0" smtClean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response returned by the model.") </a:t>
            </a:r>
            <a:endParaRPr lang="en-US" altLang="zh-CN" sz="1050" dirty="0"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r>
              <a:rPr lang="en-US" altLang="zh-CN" sz="1050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16</a:t>
            </a:fld>
            <a:endParaRPr lang="en-IN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BIRD Draft sent out to IBIS-ATM for review.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804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05953-35D0-484C-A5A0-87BED89D6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597" y="3679987"/>
            <a:ext cx="9426806" cy="142441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/>
              <a:t>Thank You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F4CDAA4-70B8-4B4A-ABF2-7D7E618D00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235"/>
          <a:stretch/>
        </p:blipFill>
        <p:spPr>
          <a:xfrm>
            <a:off x="4861560" y="1237798"/>
            <a:ext cx="2468880" cy="18288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FB69A-FA18-4DA1-9D75-29EA77A79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  <a:defRPr/>
            </a:pPr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914400">
                <a:spcAft>
                  <a:spcPts val="600"/>
                </a:spcAft>
                <a:defRPr/>
              </a:pPr>
              <a:t>17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FAB3A55D-7E8A-4282-9676-7FA10ACACE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788622" cy="365125"/>
          </a:xfrm>
        </p:spPr>
        <p:txBody>
          <a:bodyPr/>
          <a:lstStyle/>
          <a:p>
            <a:r>
              <a:rPr lang="en-US" dirty="0"/>
              <a:t>1/31/2020</a:t>
            </a:r>
          </a:p>
        </p:txBody>
      </p:sp>
      <p:sp>
        <p:nvSpPr>
          <p:cNvPr id="16" name="Footer Placeholder 5">
            <a:extLst>
              <a:ext uri="{FF2B5EF4-FFF2-40B4-BE49-F238E27FC236}">
                <a16:creationId xmlns:a16="http://schemas.microsoft.com/office/drawing/2014/main" id="{207503BA-759C-4553-B411-BF3AE22B7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69673" y="6356350"/>
            <a:ext cx="5237018" cy="365125"/>
          </a:xfrm>
        </p:spPr>
        <p:txBody>
          <a:bodyPr/>
          <a:lstStyle/>
          <a:p>
            <a:r>
              <a:rPr lang="en-US" dirty="0"/>
              <a:t>IBIS Summit 2020 - Gap in IBIS for sampling with statistical mode AMI models</a:t>
            </a:r>
          </a:p>
        </p:txBody>
      </p:sp>
    </p:spTree>
    <p:extLst>
      <p:ext uri="{BB962C8B-B14F-4D97-AF65-F5344CB8AC3E}">
        <p14:creationId xmlns:p14="http://schemas.microsoft.com/office/powerpoint/2010/main" val="291697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Channel Response</a:t>
            </a:r>
            <a:endParaRPr lang="en-IN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978" y="1360429"/>
            <a:ext cx="7126121" cy="4019578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46429" y="5218684"/>
            <a:ext cx="53452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Channel </a:t>
            </a:r>
            <a:r>
              <a:rPr lang="en-US" sz="1600" dirty="0"/>
              <a:t>taken from IEEE 802.3 public area.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-28.53 dB @ 16 </a:t>
            </a:r>
            <a:r>
              <a:rPr lang="en-US" sz="1600" dirty="0" smtClean="0"/>
              <a:t>GHz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32Gbps NRZ, 1 pre and 1 post TXLE, CTLE and 3 tap DFE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33793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992" y="1705362"/>
            <a:ext cx="9296908" cy="465098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19</a:t>
            </a:fld>
            <a:endParaRPr lang="en-IN" dirty="0"/>
          </a:p>
        </p:txBody>
      </p:sp>
      <p:sp>
        <p:nvSpPr>
          <p:cNvPr id="20" name="Rectangle 19"/>
          <p:cNvSpPr/>
          <p:nvPr/>
        </p:nvSpPr>
        <p:spPr>
          <a:xfrm>
            <a:off x="10307038" y="3444064"/>
            <a:ext cx="1441576" cy="7761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Oval 15"/>
          <p:cNvSpPr/>
          <p:nvPr/>
        </p:nvSpPr>
        <p:spPr>
          <a:xfrm>
            <a:off x="10437336" y="3882239"/>
            <a:ext cx="83345" cy="83345"/>
          </a:xfrm>
          <a:prstGeom prst="ellipse">
            <a:avLst/>
          </a:prstGeom>
          <a:noFill/>
          <a:ln w="158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200"/>
          </a:p>
        </p:txBody>
      </p:sp>
      <p:sp>
        <p:nvSpPr>
          <p:cNvPr id="17" name="TextBox 16"/>
          <p:cNvSpPr txBox="1"/>
          <p:nvPr/>
        </p:nvSpPr>
        <p:spPr>
          <a:xfrm>
            <a:off x="10520681" y="3786979"/>
            <a:ext cx="9955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Cursor</a:t>
            </a:r>
            <a:endParaRPr lang="en-IN" sz="1100" dirty="0"/>
          </a:p>
        </p:txBody>
      </p:sp>
      <p:sp>
        <p:nvSpPr>
          <p:cNvPr id="18" name="Oval 17"/>
          <p:cNvSpPr/>
          <p:nvPr/>
        </p:nvSpPr>
        <p:spPr>
          <a:xfrm>
            <a:off x="10437336" y="4035603"/>
            <a:ext cx="83345" cy="83345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TextBox 18"/>
          <p:cNvSpPr txBox="1"/>
          <p:nvPr/>
        </p:nvSpPr>
        <p:spPr>
          <a:xfrm>
            <a:off x="10520680" y="3950095"/>
            <a:ext cx="13382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Post cursor</a:t>
            </a:r>
            <a:endParaRPr lang="en-IN" sz="1100" dirty="0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3275138" y="2742812"/>
            <a:ext cx="1838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Impulse Response (</a:t>
            </a:r>
            <a:r>
              <a:rPr lang="en-US" sz="1200" dirty="0" err="1" smtClean="0"/>
              <a:t>ir</a:t>
            </a:r>
            <a:r>
              <a:rPr lang="en-US" sz="1200" dirty="0" smtClean="0"/>
              <a:t>) [1/s]</a:t>
            </a:r>
            <a:endParaRPr lang="en-IN" sz="1200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3341143" y="4897719"/>
            <a:ext cx="1706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Pulse Stimulus [V]</a:t>
            </a:r>
            <a:endParaRPr lang="en-IN" sz="1200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7293727" y="4911304"/>
            <a:ext cx="170631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Pulse Response (</a:t>
            </a:r>
            <a:r>
              <a:rPr lang="en-US" sz="1200" dirty="0" err="1" smtClean="0"/>
              <a:t>pr</a:t>
            </a:r>
            <a:r>
              <a:rPr lang="en-US" sz="1200" dirty="0" smtClean="0"/>
              <a:t>) [V]</a:t>
            </a:r>
            <a:endParaRPr lang="en-IN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5243318" y="3850502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cxnSp>
        <p:nvCxnSpPr>
          <p:cNvPr id="27" name="Elbow Connector 26"/>
          <p:cNvCxnSpPr>
            <a:stCxn id="46" idx="3"/>
          </p:cNvCxnSpPr>
          <p:nvPr/>
        </p:nvCxnSpPr>
        <p:spPr>
          <a:xfrm>
            <a:off x="2286000" y="966788"/>
            <a:ext cx="1476375" cy="830952"/>
          </a:xfrm>
          <a:prstGeom prst="bentConnector3">
            <a:avLst>
              <a:gd name="adj1" fmla="val 99677"/>
            </a:avLst>
          </a:prstGeom>
          <a:ln w="508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601706D-42C7-4C93-A593-D62F51552C04}"/>
              </a:ext>
            </a:extLst>
          </p:cNvPr>
          <p:cNvSpPr txBox="1">
            <a:spLocks/>
          </p:cNvSpPr>
          <p:nvPr/>
        </p:nvSpPr>
        <p:spPr>
          <a:xfrm>
            <a:off x="3887199" y="91508"/>
            <a:ext cx="3204556" cy="16838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>
                <a:solidFill>
                  <a:schemeClr val="accent2"/>
                </a:solidFill>
              </a:rPr>
              <a:t>long </a:t>
            </a:r>
            <a:r>
              <a:rPr lang="en-US" sz="1200" b="1" dirty="0" err="1">
                <a:solidFill>
                  <a:schemeClr val="accent2"/>
                </a:solidFill>
              </a:rPr>
              <a:t>AMI_Init</a:t>
            </a:r>
            <a:r>
              <a:rPr lang="en-US" sz="1200" b="1" dirty="0">
                <a:solidFill>
                  <a:schemeClr val="accent2"/>
                </a:solidFill>
              </a:rPr>
              <a:t> (double *</a:t>
            </a:r>
            <a:r>
              <a:rPr lang="en-US" sz="1200" b="1" dirty="0" err="1">
                <a:solidFill>
                  <a:schemeClr val="accent2"/>
                </a:solidFill>
              </a:rPr>
              <a:t>impulse_matrix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long </a:t>
            </a:r>
            <a:r>
              <a:rPr lang="en-US" sz="1200" b="1" dirty="0" err="1">
                <a:solidFill>
                  <a:schemeClr val="accent2"/>
                </a:solidFill>
              </a:rPr>
              <a:t>number_of_rows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long aggressors,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double </a:t>
            </a:r>
            <a:r>
              <a:rPr lang="en-US" sz="1200" b="1" dirty="0" err="1">
                <a:solidFill>
                  <a:schemeClr val="accent2"/>
                </a:solidFill>
              </a:rPr>
              <a:t>sample_interval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double </a:t>
            </a:r>
            <a:r>
              <a:rPr lang="en-US" sz="1200" b="1" dirty="0" err="1">
                <a:solidFill>
                  <a:schemeClr val="accent2"/>
                </a:solidFill>
              </a:rPr>
              <a:t>bit_time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</a:t>
            </a:r>
            <a:r>
              <a:rPr lang="en-US" sz="1200" b="1" dirty="0" err="1">
                <a:solidFill>
                  <a:schemeClr val="accent2"/>
                </a:solidFill>
              </a:rPr>
              <a:t>AMI_parameters_in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**</a:t>
            </a:r>
            <a:r>
              <a:rPr lang="en-US" sz="1200" b="1" dirty="0" err="1">
                <a:solidFill>
                  <a:schemeClr val="accent2"/>
                </a:solidFill>
              </a:rPr>
              <a:t>AMI_parameters_out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void **</a:t>
            </a:r>
            <a:r>
              <a:rPr lang="en-US" sz="1200" b="1" dirty="0" err="1">
                <a:solidFill>
                  <a:schemeClr val="accent2"/>
                </a:solidFill>
              </a:rPr>
              <a:t>AMI_memory_handle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**msg)</a:t>
            </a:r>
          </a:p>
          <a:p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608763" y="675070"/>
            <a:ext cx="349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&amp; </a:t>
            </a:r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180975" y="1727767"/>
            <a:ext cx="11715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276225" y="561975"/>
            <a:ext cx="2009775" cy="80962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RX IBIS-AMI</a:t>
            </a:r>
            <a:br>
              <a:rPr lang="en-US" u="sng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CTLE, </a:t>
            </a:r>
            <a:r>
              <a:rPr lang="en-US" sz="1600" dirty="0">
                <a:solidFill>
                  <a:schemeClr val="tx1"/>
                </a:solidFill>
              </a:rPr>
              <a:t>FFE</a:t>
            </a:r>
            <a:r>
              <a:rPr lang="en-US" sz="1600" dirty="0" smtClean="0">
                <a:solidFill>
                  <a:schemeClr val="tx1"/>
                </a:solidFill>
              </a:rPr>
              <a:t> and DFE</a:t>
            </a:r>
            <a:endParaRPr lang="en-IN" u="sng" dirty="0">
              <a:solidFill>
                <a:schemeClr val="tx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276225" y="1789621"/>
            <a:ext cx="11753850" cy="4627938"/>
          </a:xfrm>
          <a:prstGeom prst="roundRect">
            <a:avLst>
              <a:gd name="adj" fmla="val 411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3394" y="1810008"/>
            <a:ext cx="9933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 smtClean="0"/>
              <a:t>EDA tool</a:t>
            </a:r>
            <a:endParaRPr lang="en-IN" u="sng" dirty="0"/>
          </a:p>
        </p:txBody>
      </p:sp>
      <p:sp>
        <p:nvSpPr>
          <p:cNvPr id="57" name="TextBox 56"/>
          <p:cNvSpPr txBox="1"/>
          <p:nvPr/>
        </p:nvSpPr>
        <p:spPr>
          <a:xfrm>
            <a:off x="679601" y="2365768"/>
            <a:ext cx="37685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impulse_matrix</a:t>
            </a:r>
            <a:r>
              <a:rPr lang="en-US" sz="1200" dirty="0" smtClean="0"/>
              <a:t>= [18238x1] double</a:t>
            </a:r>
            <a:br>
              <a:rPr lang="en-US" sz="1200" dirty="0" smtClean="0"/>
            </a:br>
            <a:r>
              <a:rPr lang="en-US" sz="1200" dirty="0" err="1" smtClean="0"/>
              <a:t>number_of_rows</a:t>
            </a:r>
            <a:r>
              <a:rPr lang="en-US" sz="1200" dirty="0" smtClean="0"/>
              <a:t>= 1</a:t>
            </a:r>
          </a:p>
          <a:p>
            <a:r>
              <a:rPr lang="en-US" sz="1200" dirty="0" err="1" smtClean="0"/>
              <a:t>agressors</a:t>
            </a:r>
            <a:r>
              <a:rPr lang="en-US" sz="1200" dirty="0" smtClean="0"/>
              <a:t>= 0</a:t>
            </a:r>
          </a:p>
          <a:p>
            <a:r>
              <a:rPr lang="en-US" sz="1200" dirty="0" err="1" smtClean="0"/>
              <a:t>sample_interval</a:t>
            </a:r>
            <a:r>
              <a:rPr lang="en-US" sz="1200" dirty="0"/>
              <a:t>= </a:t>
            </a:r>
            <a:r>
              <a:rPr lang="en-US" sz="1200" dirty="0" smtClean="0"/>
              <a:t>0.9765625e-12</a:t>
            </a:r>
          </a:p>
          <a:p>
            <a:r>
              <a:rPr lang="en-US" sz="1200" dirty="0" err="1" smtClean="0"/>
              <a:t>bit_time</a:t>
            </a:r>
            <a:r>
              <a:rPr lang="en-US" sz="1200" dirty="0"/>
              <a:t>= </a:t>
            </a:r>
            <a:r>
              <a:rPr lang="en-US" sz="1200" dirty="0" smtClean="0"/>
              <a:t>31.125e-12</a:t>
            </a:r>
            <a:br>
              <a:rPr lang="en-US" sz="1200" dirty="0" smtClean="0"/>
            </a:br>
            <a:r>
              <a:rPr lang="en-US" sz="1200" dirty="0" err="1" smtClean="0"/>
              <a:t>AMI_parameter_in</a:t>
            </a:r>
            <a:r>
              <a:rPr lang="en-US" sz="1200" dirty="0" smtClean="0"/>
              <a:t>= 0x0 char</a:t>
            </a:r>
          </a:p>
          <a:p>
            <a:r>
              <a:rPr lang="en-US" sz="1200" dirty="0" err="1"/>
              <a:t>AMI_parameter_out</a:t>
            </a:r>
            <a:r>
              <a:rPr lang="en-US" sz="1200" dirty="0"/>
              <a:t>= 39x1 </a:t>
            </a:r>
            <a:r>
              <a:rPr lang="en-US" sz="1200" dirty="0" smtClean="0"/>
              <a:t>char</a:t>
            </a:r>
            <a:br>
              <a:rPr lang="en-US" sz="1200" dirty="0" smtClean="0"/>
            </a:br>
            <a:r>
              <a:rPr lang="en-US" sz="1200" dirty="0" err="1" smtClean="0"/>
              <a:t>msg</a:t>
            </a:r>
            <a:r>
              <a:rPr lang="en-US" sz="1200" dirty="0" smtClean="0"/>
              <a:t>= 0x0 char</a:t>
            </a:r>
            <a:endParaRPr lang="en-US" sz="1200" dirty="0"/>
          </a:p>
          <a:p>
            <a:r>
              <a:rPr lang="en-US" sz="1200" dirty="0"/>
              <a:t>	</a:t>
            </a:r>
            <a:endParaRPr lang="en-IN" sz="1200" dirty="0"/>
          </a:p>
        </p:txBody>
      </p:sp>
      <p:sp>
        <p:nvSpPr>
          <p:cNvPr id="61" name="Rectangle 60"/>
          <p:cNvSpPr/>
          <p:nvPr/>
        </p:nvSpPr>
        <p:spPr>
          <a:xfrm>
            <a:off x="653233" y="4030702"/>
            <a:ext cx="32099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92D050"/>
                </a:solidFill>
              </a:rPr>
              <a:t>(output (</a:t>
            </a:r>
            <a:r>
              <a:rPr lang="en-US" sz="1200" b="1" dirty="0" err="1">
                <a:solidFill>
                  <a:srgbClr val="92D050"/>
                </a:solidFill>
              </a:rPr>
              <a:t>Decision_Delay_Time</a:t>
            </a:r>
            <a:r>
              <a:rPr lang="en-US" sz="1200" b="1" dirty="0">
                <a:solidFill>
                  <a:srgbClr val="92D050"/>
                </a:solidFill>
              </a:rPr>
              <a:t> 6.0478516e-09))</a:t>
            </a:r>
            <a:endParaRPr lang="en-IN" sz="1200" b="1" dirty="0">
              <a:solidFill>
                <a:srgbClr val="92D050"/>
              </a:solidFill>
            </a:endParaRPr>
          </a:p>
        </p:txBody>
      </p:sp>
      <p:sp>
        <p:nvSpPr>
          <p:cNvPr id="62" name="Freeform 61"/>
          <p:cNvSpPr/>
          <p:nvPr/>
        </p:nvSpPr>
        <p:spPr>
          <a:xfrm>
            <a:off x="2381250" y="3714750"/>
            <a:ext cx="495300" cy="352425"/>
          </a:xfrm>
          <a:custGeom>
            <a:avLst/>
            <a:gdLst>
              <a:gd name="connsiteX0" fmla="*/ 0 w 495300"/>
              <a:gd name="connsiteY0" fmla="*/ 0 h 352425"/>
              <a:gd name="connsiteX1" fmla="*/ 390525 w 495300"/>
              <a:gd name="connsiteY1" fmla="*/ 190500 h 352425"/>
              <a:gd name="connsiteX2" fmla="*/ 495300 w 495300"/>
              <a:gd name="connsiteY2" fmla="*/ 352425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00" h="352425">
                <a:moveTo>
                  <a:pt x="0" y="0"/>
                </a:moveTo>
                <a:cubicBezTo>
                  <a:pt x="153987" y="65881"/>
                  <a:pt x="307975" y="131763"/>
                  <a:pt x="390525" y="190500"/>
                </a:cubicBezTo>
                <a:cubicBezTo>
                  <a:pt x="473075" y="249238"/>
                  <a:pt x="484187" y="300831"/>
                  <a:pt x="495300" y="352425"/>
                </a:cubicBezTo>
              </a:path>
            </a:pathLst>
          </a:custGeom>
          <a:noFill/>
          <a:ln w="25400">
            <a:solidFill>
              <a:srgbClr val="92D050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3" name="Freeform 62"/>
          <p:cNvSpPr/>
          <p:nvPr/>
        </p:nvSpPr>
        <p:spPr>
          <a:xfrm>
            <a:off x="1990726" y="2236283"/>
            <a:ext cx="2133600" cy="325942"/>
          </a:xfrm>
          <a:custGeom>
            <a:avLst/>
            <a:gdLst>
              <a:gd name="connsiteX0" fmla="*/ 0 w 2181225"/>
              <a:gd name="connsiteY0" fmla="*/ 211642 h 325942"/>
              <a:gd name="connsiteX1" fmla="*/ 771525 w 2181225"/>
              <a:gd name="connsiteY1" fmla="*/ 2092 h 325942"/>
              <a:gd name="connsiteX2" fmla="*/ 2181225 w 2181225"/>
              <a:gd name="connsiteY2" fmla="*/ 325942 h 325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81225" h="325942">
                <a:moveTo>
                  <a:pt x="0" y="211642"/>
                </a:moveTo>
                <a:cubicBezTo>
                  <a:pt x="203994" y="97342"/>
                  <a:pt x="407988" y="-16958"/>
                  <a:pt x="771525" y="2092"/>
                </a:cubicBezTo>
                <a:cubicBezTo>
                  <a:pt x="1135062" y="21142"/>
                  <a:pt x="1658143" y="173542"/>
                  <a:pt x="2181225" y="325942"/>
                </a:cubicBezTo>
              </a:path>
            </a:pathLst>
          </a:custGeom>
          <a:noFill/>
          <a:ln w="25400">
            <a:solidFill>
              <a:srgbClr val="92D050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4" name="TextBox 63"/>
          <p:cNvSpPr txBox="1"/>
          <p:nvPr/>
        </p:nvSpPr>
        <p:spPr>
          <a:xfrm>
            <a:off x="373156" y="2165759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1.</a:t>
            </a:r>
            <a:endParaRPr lang="en-IN" sz="1600" dirty="0"/>
          </a:p>
        </p:txBody>
      </p:sp>
      <p:sp>
        <p:nvSpPr>
          <p:cNvPr id="68" name="Right Arrow 67"/>
          <p:cNvSpPr/>
          <p:nvPr/>
        </p:nvSpPr>
        <p:spPr>
          <a:xfrm rot="2795086">
            <a:off x="7675279" y="3509015"/>
            <a:ext cx="1179984" cy="578640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9" name="TextBox 68"/>
          <p:cNvSpPr txBox="1"/>
          <p:nvPr/>
        </p:nvSpPr>
        <p:spPr>
          <a:xfrm rot="2753402">
            <a:off x="7374097" y="3313897"/>
            <a:ext cx="2316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solidFill>
                  <a:srgbClr val="92D050"/>
                </a:solidFill>
              </a:rPr>
              <a:t>pr</a:t>
            </a:r>
            <a:r>
              <a:rPr lang="en-US" sz="1400" b="1" dirty="0" smtClean="0">
                <a:solidFill>
                  <a:srgbClr val="92D050"/>
                </a:solidFill>
              </a:rPr>
              <a:t>= </a:t>
            </a:r>
            <a:r>
              <a:rPr lang="en-US" sz="1400" b="1" dirty="0" err="1" smtClean="0">
                <a:solidFill>
                  <a:srgbClr val="92D050"/>
                </a:solidFill>
              </a:rPr>
              <a:t>conv</a:t>
            </a:r>
            <a:r>
              <a:rPr lang="en-US" sz="1400" b="1" dirty="0" smtClean="0">
                <a:solidFill>
                  <a:srgbClr val="92D050"/>
                </a:solidFill>
              </a:rPr>
              <a:t>(</a:t>
            </a:r>
            <a:r>
              <a:rPr lang="en-US" sz="1400" b="1" dirty="0" err="1" smtClean="0">
                <a:solidFill>
                  <a:srgbClr val="92D050"/>
                </a:solidFill>
              </a:rPr>
              <a:t>pulse_stimulus</a:t>
            </a:r>
            <a:r>
              <a:rPr lang="en-US" sz="1400" b="1" dirty="0" smtClean="0">
                <a:solidFill>
                  <a:srgbClr val="92D050"/>
                </a:solidFill>
              </a:rPr>
              <a:t>, </a:t>
            </a:r>
            <a:r>
              <a:rPr lang="en-US" sz="1400" b="1" dirty="0" err="1" smtClean="0">
                <a:solidFill>
                  <a:srgbClr val="92D050"/>
                </a:solidFill>
              </a:rPr>
              <a:t>ir</a:t>
            </a:r>
            <a:r>
              <a:rPr lang="en-US" sz="1400" b="1" dirty="0" smtClean="0">
                <a:solidFill>
                  <a:srgbClr val="92D050"/>
                </a:solidFill>
              </a:rPr>
              <a:t>)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339265" y="6049834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10307037" y="3447961"/>
            <a:ext cx="14415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u="sng" dirty="0" smtClean="0"/>
              <a:t>Actual (RX IBIS-AMI)</a:t>
            </a:r>
            <a:r>
              <a:rPr lang="en-US" sz="1100" dirty="0" smtClean="0"/>
              <a:t>,</a:t>
            </a:r>
          </a:p>
          <a:p>
            <a:r>
              <a:rPr lang="en-US" sz="1100" dirty="0" smtClean="0"/>
              <a:t>Unknown to EDA tool</a:t>
            </a:r>
            <a:endParaRPr lang="en-IN" sz="1100" dirty="0"/>
          </a:p>
        </p:txBody>
      </p:sp>
      <p:sp>
        <p:nvSpPr>
          <p:cNvPr id="80" name="TextBox 79"/>
          <p:cNvSpPr txBox="1"/>
          <p:nvPr/>
        </p:nvSpPr>
        <p:spPr>
          <a:xfrm>
            <a:off x="5132717" y="6049834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sp>
        <p:nvSpPr>
          <p:cNvPr id="86" name="TextBox 85"/>
          <p:cNvSpPr txBox="1"/>
          <p:nvPr/>
        </p:nvSpPr>
        <p:spPr>
          <a:xfrm>
            <a:off x="7210460" y="4695052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4.</a:t>
            </a:r>
            <a:endParaRPr lang="en-IN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4593903" y="2085165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2.</a:t>
            </a:r>
            <a:endParaRPr lang="en-IN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11363325" y="4302932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3.</a:t>
            </a:r>
            <a:endParaRPr lang="en-IN" sz="1600" dirty="0"/>
          </a:p>
        </p:txBody>
      </p:sp>
      <p:sp>
        <p:nvSpPr>
          <p:cNvPr id="8" name="Freeform 7"/>
          <p:cNvSpPr/>
          <p:nvPr/>
        </p:nvSpPr>
        <p:spPr>
          <a:xfrm>
            <a:off x="7811770" y="4156622"/>
            <a:ext cx="182880" cy="909154"/>
          </a:xfrm>
          <a:custGeom>
            <a:avLst/>
            <a:gdLst>
              <a:gd name="connsiteX0" fmla="*/ 0 w 182880"/>
              <a:gd name="connsiteY0" fmla="*/ 0 h 832104"/>
              <a:gd name="connsiteX1" fmla="*/ 146304 w 182880"/>
              <a:gd name="connsiteY1" fmla="*/ 365760 h 832104"/>
              <a:gd name="connsiteX2" fmla="*/ 182880 w 182880"/>
              <a:gd name="connsiteY2" fmla="*/ 832104 h 83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" h="832104">
                <a:moveTo>
                  <a:pt x="0" y="0"/>
                </a:moveTo>
                <a:cubicBezTo>
                  <a:pt x="57912" y="113538"/>
                  <a:pt x="115824" y="227076"/>
                  <a:pt x="146304" y="365760"/>
                </a:cubicBezTo>
                <a:cubicBezTo>
                  <a:pt x="176784" y="504444"/>
                  <a:pt x="179832" y="668274"/>
                  <a:pt x="182880" y="832104"/>
                </a:cubicBezTo>
              </a:path>
            </a:pathLst>
          </a:custGeom>
          <a:noFill/>
          <a:ln w="254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3863214" y="4156622"/>
            <a:ext cx="3948557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908048" y="6558218"/>
            <a:ext cx="8375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/>
              <a:t>Note: For convenience presented is a pulse response. The cursor position remains the same whether a pulse or step response.</a:t>
            </a:r>
            <a:endParaRPr lang="en-IN" sz="1200" dirty="0"/>
          </a:p>
        </p:txBody>
      </p:sp>
      <p:sp>
        <p:nvSpPr>
          <p:cNvPr id="53" name="Rectangle 52"/>
          <p:cNvSpPr/>
          <p:nvPr/>
        </p:nvSpPr>
        <p:spPr>
          <a:xfrm>
            <a:off x="6958405" y="390341"/>
            <a:ext cx="482560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(output</a:t>
            </a:r>
          </a:p>
          <a:p>
            <a:pPr lvl="1">
              <a:spcBef>
                <a:spcPts val="600"/>
              </a:spcBef>
            </a:pP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(</a:t>
            </a:r>
            <a:r>
              <a:rPr lang="en-US" sz="1000" dirty="0" err="1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Decision_Delay_Time</a:t>
            </a: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(Usage Out) (Value 0.0) (Type Float) (Description "</a:t>
            </a:r>
            <a:r>
              <a:rPr lang="en-US" altLang="zh-CN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Delay in decision time from the channel stimulus in unit of seconds</a:t>
            </a: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"))</a:t>
            </a:r>
          </a:p>
          <a:p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) </a:t>
            </a:r>
            <a:endParaRPr lang="en-IN" sz="1000" dirty="0"/>
          </a:p>
        </p:txBody>
      </p:sp>
      <p:sp>
        <p:nvSpPr>
          <p:cNvPr id="54" name="Oval 53"/>
          <p:cNvSpPr/>
          <p:nvPr/>
        </p:nvSpPr>
        <p:spPr>
          <a:xfrm>
            <a:off x="4055842" y="4190100"/>
            <a:ext cx="276334" cy="1699275"/>
          </a:xfrm>
          <a:prstGeom prst="ellipse">
            <a:avLst/>
          </a:prstGeom>
          <a:solidFill>
            <a:srgbClr val="FF00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TextBox 2"/>
          <p:cNvSpPr txBox="1"/>
          <p:nvPr/>
        </p:nvSpPr>
        <p:spPr>
          <a:xfrm>
            <a:off x="8385048" y="2179340"/>
            <a:ext cx="3264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“Earlier draft”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245642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Call to Action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Problem Statement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Proposal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Demo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Generation of an pulse and step response from an impulse response when in the time </a:t>
            </a:r>
            <a:r>
              <a:rPr lang="en-US" dirty="0" smtClean="0"/>
              <a:t>domain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Feedback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45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257" y="1708716"/>
            <a:ext cx="9304643" cy="464763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20</a:t>
            </a:fld>
            <a:endParaRPr lang="en-IN" dirty="0"/>
          </a:p>
        </p:txBody>
      </p:sp>
      <p:sp>
        <p:nvSpPr>
          <p:cNvPr id="20" name="Rectangle 19"/>
          <p:cNvSpPr/>
          <p:nvPr/>
        </p:nvSpPr>
        <p:spPr>
          <a:xfrm>
            <a:off x="10307038" y="3444064"/>
            <a:ext cx="1441576" cy="7761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Oval 15"/>
          <p:cNvSpPr/>
          <p:nvPr/>
        </p:nvSpPr>
        <p:spPr>
          <a:xfrm>
            <a:off x="10437336" y="3882239"/>
            <a:ext cx="83345" cy="83345"/>
          </a:xfrm>
          <a:prstGeom prst="ellipse">
            <a:avLst/>
          </a:prstGeom>
          <a:noFill/>
          <a:ln w="158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200"/>
          </a:p>
        </p:txBody>
      </p:sp>
      <p:sp>
        <p:nvSpPr>
          <p:cNvPr id="17" name="TextBox 16"/>
          <p:cNvSpPr txBox="1"/>
          <p:nvPr/>
        </p:nvSpPr>
        <p:spPr>
          <a:xfrm>
            <a:off x="10520681" y="3786979"/>
            <a:ext cx="9955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Cursor</a:t>
            </a:r>
            <a:endParaRPr lang="en-IN" sz="1100" dirty="0"/>
          </a:p>
        </p:txBody>
      </p:sp>
      <p:sp>
        <p:nvSpPr>
          <p:cNvPr id="18" name="Oval 17"/>
          <p:cNvSpPr/>
          <p:nvPr/>
        </p:nvSpPr>
        <p:spPr>
          <a:xfrm>
            <a:off x="10437336" y="4035603"/>
            <a:ext cx="83345" cy="83345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TextBox 18"/>
          <p:cNvSpPr txBox="1"/>
          <p:nvPr/>
        </p:nvSpPr>
        <p:spPr>
          <a:xfrm>
            <a:off x="10520680" y="3950095"/>
            <a:ext cx="13382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Post cursor</a:t>
            </a:r>
            <a:endParaRPr lang="en-IN" sz="1100" dirty="0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3275138" y="2742812"/>
            <a:ext cx="1838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Impulse Response (</a:t>
            </a:r>
            <a:r>
              <a:rPr lang="en-US" sz="1200" dirty="0" err="1" smtClean="0"/>
              <a:t>ir</a:t>
            </a:r>
            <a:r>
              <a:rPr lang="en-US" sz="1200" dirty="0" smtClean="0"/>
              <a:t>) [1/s]</a:t>
            </a:r>
            <a:endParaRPr lang="en-IN" sz="1200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3341143" y="4897719"/>
            <a:ext cx="1706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Pulse Stimulus [V]</a:t>
            </a:r>
            <a:endParaRPr lang="en-IN" sz="1200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7293727" y="4911304"/>
            <a:ext cx="170631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Pulse Response (</a:t>
            </a:r>
            <a:r>
              <a:rPr lang="en-US" sz="1200" dirty="0" err="1" smtClean="0"/>
              <a:t>pr</a:t>
            </a:r>
            <a:r>
              <a:rPr lang="en-US" sz="1200" dirty="0" smtClean="0"/>
              <a:t>) [V]</a:t>
            </a:r>
            <a:endParaRPr lang="en-IN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5243318" y="3850502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cxnSp>
        <p:nvCxnSpPr>
          <p:cNvPr id="27" name="Elbow Connector 26"/>
          <p:cNvCxnSpPr>
            <a:stCxn id="46" idx="3"/>
          </p:cNvCxnSpPr>
          <p:nvPr/>
        </p:nvCxnSpPr>
        <p:spPr>
          <a:xfrm>
            <a:off x="2286000" y="966788"/>
            <a:ext cx="1476375" cy="830952"/>
          </a:xfrm>
          <a:prstGeom prst="bentConnector3">
            <a:avLst>
              <a:gd name="adj1" fmla="val 99677"/>
            </a:avLst>
          </a:prstGeom>
          <a:ln w="508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601706D-42C7-4C93-A593-D62F51552C04}"/>
              </a:ext>
            </a:extLst>
          </p:cNvPr>
          <p:cNvSpPr txBox="1">
            <a:spLocks/>
          </p:cNvSpPr>
          <p:nvPr/>
        </p:nvSpPr>
        <p:spPr>
          <a:xfrm>
            <a:off x="3887199" y="91508"/>
            <a:ext cx="3204556" cy="16838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>
                <a:solidFill>
                  <a:schemeClr val="accent2"/>
                </a:solidFill>
              </a:rPr>
              <a:t>long </a:t>
            </a:r>
            <a:r>
              <a:rPr lang="en-US" sz="1200" b="1" dirty="0" err="1">
                <a:solidFill>
                  <a:schemeClr val="accent2"/>
                </a:solidFill>
              </a:rPr>
              <a:t>AMI_Init</a:t>
            </a:r>
            <a:r>
              <a:rPr lang="en-US" sz="1200" b="1" dirty="0">
                <a:solidFill>
                  <a:schemeClr val="accent2"/>
                </a:solidFill>
              </a:rPr>
              <a:t> (double *</a:t>
            </a:r>
            <a:r>
              <a:rPr lang="en-US" sz="1200" b="1" dirty="0" err="1">
                <a:solidFill>
                  <a:schemeClr val="accent2"/>
                </a:solidFill>
              </a:rPr>
              <a:t>impulse_matrix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long </a:t>
            </a:r>
            <a:r>
              <a:rPr lang="en-US" sz="1200" b="1" dirty="0" err="1">
                <a:solidFill>
                  <a:schemeClr val="accent2"/>
                </a:solidFill>
              </a:rPr>
              <a:t>number_of_rows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long aggressors,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double </a:t>
            </a:r>
            <a:r>
              <a:rPr lang="en-US" sz="1200" b="1" dirty="0" err="1">
                <a:solidFill>
                  <a:schemeClr val="accent2"/>
                </a:solidFill>
              </a:rPr>
              <a:t>sample_interval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double </a:t>
            </a:r>
            <a:r>
              <a:rPr lang="en-US" sz="1200" b="1" dirty="0" err="1">
                <a:solidFill>
                  <a:schemeClr val="accent2"/>
                </a:solidFill>
              </a:rPr>
              <a:t>bit_time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</a:t>
            </a:r>
            <a:r>
              <a:rPr lang="en-US" sz="1200" b="1" dirty="0" err="1">
                <a:solidFill>
                  <a:schemeClr val="accent2"/>
                </a:solidFill>
              </a:rPr>
              <a:t>AMI_parameters_in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**</a:t>
            </a:r>
            <a:r>
              <a:rPr lang="en-US" sz="1200" b="1" dirty="0" err="1">
                <a:solidFill>
                  <a:schemeClr val="accent2"/>
                </a:solidFill>
              </a:rPr>
              <a:t>AMI_parameters_out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void **</a:t>
            </a:r>
            <a:r>
              <a:rPr lang="en-US" sz="1200" b="1" dirty="0" err="1">
                <a:solidFill>
                  <a:schemeClr val="accent2"/>
                </a:solidFill>
              </a:rPr>
              <a:t>AMI_memory_handle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**msg)</a:t>
            </a:r>
          </a:p>
          <a:p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608763" y="675070"/>
            <a:ext cx="349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&amp; </a:t>
            </a:r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180975" y="1727767"/>
            <a:ext cx="11715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276225" y="561975"/>
            <a:ext cx="2009775" cy="80962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RX IBIS-AMI</a:t>
            </a:r>
            <a:br>
              <a:rPr lang="en-US" u="sng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CTLE, </a:t>
            </a:r>
            <a:r>
              <a:rPr lang="en-US" sz="1600" dirty="0">
                <a:solidFill>
                  <a:schemeClr val="tx1"/>
                </a:solidFill>
              </a:rPr>
              <a:t>FFE</a:t>
            </a:r>
            <a:r>
              <a:rPr lang="en-US" sz="1600" dirty="0" smtClean="0">
                <a:solidFill>
                  <a:schemeClr val="tx1"/>
                </a:solidFill>
              </a:rPr>
              <a:t> and DFE</a:t>
            </a:r>
            <a:endParaRPr lang="en-IN" u="sng" dirty="0">
              <a:solidFill>
                <a:schemeClr val="tx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276225" y="1789621"/>
            <a:ext cx="11753850" cy="4627938"/>
          </a:xfrm>
          <a:prstGeom prst="roundRect">
            <a:avLst>
              <a:gd name="adj" fmla="val 411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3394" y="1810008"/>
            <a:ext cx="9933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 smtClean="0"/>
              <a:t>EDA tool</a:t>
            </a:r>
            <a:endParaRPr lang="en-IN" u="sng" dirty="0"/>
          </a:p>
        </p:txBody>
      </p:sp>
      <p:sp>
        <p:nvSpPr>
          <p:cNvPr id="57" name="TextBox 56"/>
          <p:cNvSpPr txBox="1"/>
          <p:nvPr/>
        </p:nvSpPr>
        <p:spPr>
          <a:xfrm>
            <a:off x="679601" y="2365768"/>
            <a:ext cx="37685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impulse_matrix</a:t>
            </a:r>
            <a:r>
              <a:rPr lang="en-US" sz="1200" dirty="0" smtClean="0"/>
              <a:t>= [18238x1] double</a:t>
            </a:r>
            <a:br>
              <a:rPr lang="en-US" sz="1200" dirty="0" smtClean="0"/>
            </a:br>
            <a:r>
              <a:rPr lang="en-US" sz="1200" dirty="0" err="1" smtClean="0"/>
              <a:t>number_of_rows</a:t>
            </a:r>
            <a:r>
              <a:rPr lang="en-US" sz="1200" dirty="0" smtClean="0"/>
              <a:t>= 1</a:t>
            </a:r>
          </a:p>
          <a:p>
            <a:r>
              <a:rPr lang="en-US" sz="1200" dirty="0" err="1" smtClean="0"/>
              <a:t>agressors</a:t>
            </a:r>
            <a:r>
              <a:rPr lang="en-US" sz="1200" dirty="0" smtClean="0"/>
              <a:t>= 0</a:t>
            </a:r>
          </a:p>
          <a:p>
            <a:r>
              <a:rPr lang="en-US" sz="1200" dirty="0" err="1" smtClean="0"/>
              <a:t>sample_interval</a:t>
            </a:r>
            <a:r>
              <a:rPr lang="en-US" sz="1200" dirty="0"/>
              <a:t>= </a:t>
            </a:r>
            <a:r>
              <a:rPr lang="en-US" sz="1200" dirty="0" smtClean="0"/>
              <a:t>0.9765625e-12</a:t>
            </a:r>
          </a:p>
          <a:p>
            <a:r>
              <a:rPr lang="en-US" sz="1200" dirty="0" err="1" smtClean="0"/>
              <a:t>bit_time</a:t>
            </a:r>
            <a:r>
              <a:rPr lang="en-US" sz="1200" dirty="0"/>
              <a:t>= </a:t>
            </a:r>
            <a:r>
              <a:rPr lang="en-US" sz="1200" dirty="0" smtClean="0"/>
              <a:t>31.125e-12</a:t>
            </a:r>
            <a:br>
              <a:rPr lang="en-US" sz="1200" dirty="0" smtClean="0"/>
            </a:br>
            <a:r>
              <a:rPr lang="en-US" sz="1200" dirty="0" err="1" smtClean="0"/>
              <a:t>AMI_parameter_in</a:t>
            </a:r>
            <a:r>
              <a:rPr lang="en-US" sz="1200" dirty="0" smtClean="0"/>
              <a:t>= 0x0 char</a:t>
            </a:r>
          </a:p>
          <a:p>
            <a:r>
              <a:rPr lang="en-US" sz="1200" dirty="0" err="1"/>
              <a:t>AMI_parameter_out</a:t>
            </a:r>
            <a:r>
              <a:rPr lang="en-US" sz="1200" dirty="0"/>
              <a:t>= 39x1 </a:t>
            </a:r>
            <a:r>
              <a:rPr lang="en-US" sz="1200" dirty="0" smtClean="0"/>
              <a:t>char</a:t>
            </a:r>
            <a:br>
              <a:rPr lang="en-US" sz="1200" dirty="0" smtClean="0"/>
            </a:br>
            <a:r>
              <a:rPr lang="en-US" sz="1200" dirty="0" err="1" smtClean="0"/>
              <a:t>msg</a:t>
            </a:r>
            <a:r>
              <a:rPr lang="en-US" sz="1200" dirty="0" smtClean="0"/>
              <a:t>= 0x0 char</a:t>
            </a:r>
            <a:endParaRPr lang="en-US" sz="1200" dirty="0"/>
          </a:p>
          <a:p>
            <a:r>
              <a:rPr lang="en-US" sz="1200" dirty="0"/>
              <a:t>	</a:t>
            </a:r>
            <a:endParaRPr lang="en-IN" sz="1200" dirty="0"/>
          </a:p>
        </p:txBody>
      </p:sp>
      <p:sp>
        <p:nvSpPr>
          <p:cNvPr id="61" name="Rectangle 60"/>
          <p:cNvSpPr/>
          <p:nvPr/>
        </p:nvSpPr>
        <p:spPr>
          <a:xfrm>
            <a:off x="653233" y="4030702"/>
            <a:ext cx="32099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92D050"/>
                </a:solidFill>
              </a:rPr>
              <a:t>(output (</a:t>
            </a:r>
            <a:r>
              <a:rPr lang="en-US" sz="1200" b="1" dirty="0" err="1">
                <a:solidFill>
                  <a:srgbClr val="92D050"/>
                </a:solidFill>
              </a:rPr>
              <a:t>Decision_Delay_Time</a:t>
            </a:r>
            <a:r>
              <a:rPr lang="en-US" sz="1200" b="1" dirty="0">
                <a:solidFill>
                  <a:srgbClr val="92D050"/>
                </a:solidFill>
              </a:rPr>
              <a:t> 6.0478516e-09))</a:t>
            </a:r>
            <a:endParaRPr lang="en-IN" sz="1200" b="1" dirty="0">
              <a:solidFill>
                <a:srgbClr val="92D050"/>
              </a:solidFill>
            </a:endParaRPr>
          </a:p>
        </p:txBody>
      </p:sp>
      <p:sp>
        <p:nvSpPr>
          <p:cNvPr id="62" name="Freeform 61"/>
          <p:cNvSpPr/>
          <p:nvPr/>
        </p:nvSpPr>
        <p:spPr>
          <a:xfrm>
            <a:off x="2381250" y="3714750"/>
            <a:ext cx="495300" cy="352425"/>
          </a:xfrm>
          <a:custGeom>
            <a:avLst/>
            <a:gdLst>
              <a:gd name="connsiteX0" fmla="*/ 0 w 495300"/>
              <a:gd name="connsiteY0" fmla="*/ 0 h 352425"/>
              <a:gd name="connsiteX1" fmla="*/ 390525 w 495300"/>
              <a:gd name="connsiteY1" fmla="*/ 190500 h 352425"/>
              <a:gd name="connsiteX2" fmla="*/ 495300 w 495300"/>
              <a:gd name="connsiteY2" fmla="*/ 352425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00" h="352425">
                <a:moveTo>
                  <a:pt x="0" y="0"/>
                </a:moveTo>
                <a:cubicBezTo>
                  <a:pt x="153987" y="65881"/>
                  <a:pt x="307975" y="131763"/>
                  <a:pt x="390525" y="190500"/>
                </a:cubicBezTo>
                <a:cubicBezTo>
                  <a:pt x="473075" y="249238"/>
                  <a:pt x="484187" y="300831"/>
                  <a:pt x="495300" y="352425"/>
                </a:cubicBezTo>
              </a:path>
            </a:pathLst>
          </a:custGeom>
          <a:noFill/>
          <a:ln w="25400">
            <a:solidFill>
              <a:srgbClr val="92D050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3" name="Freeform 62"/>
          <p:cNvSpPr/>
          <p:nvPr/>
        </p:nvSpPr>
        <p:spPr>
          <a:xfrm>
            <a:off x="1990726" y="2236283"/>
            <a:ext cx="2133600" cy="325942"/>
          </a:xfrm>
          <a:custGeom>
            <a:avLst/>
            <a:gdLst>
              <a:gd name="connsiteX0" fmla="*/ 0 w 2181225"/>
              <a:gd name="connsiteY0" fmla="*/ 211642 h 325942"/>
              <a:gd name="connsiteX1" fmla="*/ 771525 w 2181225"/>
              <a:gd name="connsiteY1" fmla="*/ 2092 h 325942"/>
              <a:gd name="connsiteX2" fmla="*/ 2181225 w 2181225"/>
              <a:gd name="connsiteY2" fmla="*/ 325942 h 325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81225" h="325942">
                <a:moveTo>
                  <a:pt x="0" y="211642"/>
                </a:moveTo>
                <a:cubicBezTo>
                  <a:pt x="203994" y="97342"/>
                  <a:pt x="407988" y="-16958"/>
                  <a:pt x="771525" y="2092"/>
                </a:cubicBezTo>
                <a:cubicBezTo>
                  <a:pt x="1135062" y="21142"/>
                  <a:pt x="1658143" y="173542"/>
                  <a:pt x="2181225" y="325942"/>
                </a:cubicBezTo>
              </a:path>
            </a:pathLst>
          </a:custGeom>
          <a:noFill/>
          <a:ln w="25400">
            <a:solidFill>
              <a:srgbClr val="92D050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4" name="TextBox 63"/>
          <p:cNvSpPr txBox="1"/>
          <p:nvPr/>
        </p:nvSpPr>
        <p:spPr>
          <a:xfrm>
            <a:off x="373156" y="2165759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1.</a:t>
            </a:r>
            <a:endParaRPr lang="en-IN" sz="1600" dirty="0"/>
          </a:p>
        </p:txBody>
      </p:sp>
      <p:sp>
        <p:nvSpPr>
          <p:cNvPr id="68" name="Right Arrow 67"/>
          <p:cNvSpPr/>
          <p:nvPr/>
        </p:nvSpPr>
        <p:spPr>
          <a:xfrm rot="2795086">
            <a:off x="7675279" y="3509015"/>
            <a:ext cx="1179984" cy="578640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9" name="TextBox 68"/>
          <p:cNvSpPr txBox="1"/>
          <p:nvPr/>
        </p:nvSpPr>
        <p:spPr>
          <a:xfrm rot="2753402">
            <a:off x="7374097" y="3313897"/>
            <a:ext cx="2316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solidFill>
                  <a:srgbClr val="92D050"/>
                </a:solidFill>
              </a:rPr>
              <a:t>pr</a:t>
            </a:r>
            <a:r>
              <a:rPr lang="en-US" sz="1400" b="1" dirty="0" smtClean="0">
                <a:solidFill>
                  <a:srgbClr val="92D050"/>
                </a:solidFill>
              </a:rPr>
              <a:t>= </a:t>
            </a:r>
            <a:r>
              <a:rPr lang="en-US" sz="1400" b="1" dirty="0" err="1" smtClean="0">
                <a:solidFill>
                  <a:srgbClr val="92D050"/>
                </a:solidFill>
              </a:rPr>
              <a:t>conv</a:t>
            </a:r>
            <a:r>
              <a:rPr lang="en-US" sz="1400" b="1" dirty="0" smtClean="0">
                <a:solidFill>
                  <a:srgbClr val="92D050"/>
                </a:solidFill>
              </a:rPr>
              <a:t>(</a:t>
            </a:r>
            <a:r>
              <a:rPr lang="en-US" sz="1400" b="1" dirty="0" err="1" smtClean="0">
                <a:solidFill>
                  <a:srgbClr val="92D050"/>
                </a:solidFill>
              </a:rPr>
              <a:t>pulse_stimulus</a:t>
            </a:r>
            <a:r>
              <a:rPr lang="en-US" sz="1400" b="1" dirty="0" smtClean="0">
                <a:solidFill>
                  <a:srgbClr val="92D050"/>
                </a:solidFill>
              </a:rPr>
              <a:t>, </a:t>
            </a:r>
            <a:r>
              <a:rPr lang="en-US" sz="1400" b="1" dirty="0" err="1" smtClean="0">
                <a:solidFill>
                  <a:srgbClr val="92D050"/>
                </a:solidFill>
              </a:rPr>
              <a:t>ir</a:t>
            </a:r>
            <a:r>
              <a:rPr lang="en-US" sz="1400" b="1" dirty="0" smtClean="0">
                <a:solidFill>
                  <a:srgbClr val="92D050"/>
                </a:solidFill>
              </a:rPr>
              <a:t>)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339265" y="6049834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10307037" y="3447961"/>
            <a:ext cx="14415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u="sng" dirty="0" smtClean="0"/>
              <a:t>Actual (RX IBIS-AMI)</a:t>
            </a:r>
            <a:r>
              <a:rPr lang="en-US" sz="1100" dirty="0" smtClean="0"/>
              <a:t>,</a:t>
            </a:r>
          </a:p>
          <a:p>
            <a:r>
              <a:rPr lang="en-US" sz="1100" dirty="0" smtClean="0"/>
              <a:t>Unknown to EDA tool</a:t>
            </a:r>
            <a:endParaRPr lang="en-IN" sz="1100" dirty="0"/>
          </a:p>
        </p:txBody>
      </p:sp>
      <p:sp>
        <p:nvSpPr>
          <p:cNvPr id="80" name="TextBox 79"/>
          <p:cNvSpPr txBox="1"/>
          <p:nvPr/>
        </p:nvSpPr>
        <p:spPr>
          <a:xfrm>
            <a:off x="5132717" y="6049834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sp>
        <p:nvSpPr>
          <p:cNvPr id="86" name="TextBox 85"/>
          <p:cNvSpPr txBox="1"/>
          <p:nvPr/>
        </p:nvSpPr>
        <p:spPr>
          <a:xfrm>
            <a:off x="7210460" y="4695052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4.</a:t>
            </a:r>
            <a:endParaRPr lang="en-IN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4593903" y="2085165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2.</a:t>
            </a:r>
            <a:endParaRPr lang="en-IN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11363325" y="4302932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3.</a:t>
            </a:r>
            <a:endParaRPr lang="en-IN" sz="1600" dirty="0"/>
          </a:p>
        </p:txBody>
      </p:sp>
      <p:sp>
        <p:nvSpPr>
          <p:cNvPr id="8" name="Freeform 7"/>
          <p:cNvSpPr/>
          <p:nvPr/>
        </p:nvSpPr>
        <p:spPr>
          <a:xfrm>
            <a:off x="7811770" y="4156622"/>
            <a:ext cx="182880" cy="909154"/>
          </a:xfrm>
          <a:custGeom>
            <a:avLst/>
            <a:gdLst>
              <a:gd name="connsiteX0" fmla="*/ 0 w 182880"/>
              <a:gd name="connsiteY0" fmla="*/ 0 h 832104"/>
              <a:gd name="connsiteX1" fmla="*/ 146304 w 182880"/>
              <a:gd name="connsiteY1" fmla="*/ 365760 h 832104"/>
              <a:gd name="connsiteX2" fmla="*/ 182880 w 182880"/>
              <a:gd name="connsiteY2" fmla="*/ 832104 h 83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" h="832104">
                <a:moveTo>
                  <a:pt x="0" y="0"/>
                </a:moveTo>
                <a:cubicBezTo>
                  <a:pt x="57912" y="113538"/>
                  <a:pt x="115824" y="227076"/>
                  <a:pt x="146304" y="365760"/>
                </a:cubicBezTo>
                <a:cubicBezTo>
                  <a:pt x="176784" y="504444"/>
                  <a:pt x="179832" y="668274"/>
                  <a:pt x="182880" y="832104"/>
                </a:cubicBezTo>
              </a:path>
            </a:pathLst>
          </a:custGeom>
          <a:noFill/>
          <a:ln w="254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3863214" y="4156622"/>
            <a:ext cx="3948557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908048" y="6558218"/>
            <a:ext cx="8375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/>
              <a:t>Note: For convenience presented is a pulse response. The cursor position remains the same whether a pulse or step response.</a:t>
            </a:r>
            <a:endParaRPr lang="en-IN" sz="1200" dirty="0"/>
          </a:p>
        </p:txBody>
      </p:sp>
      <p:sp>
        <p:nvSpPr>
          <p:cNvPr id="53" name="Rectangle 52"/>
          <p:cNvSpPr/>
          <p:nvPr/>
        </p:nvSpPr>
        <p:spPr>
          <a:xfrm>
            <a:off x="6958405" y="390341"/>
            <a:ext cx="482560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(output</a:t>
            </a:r>
          </a:p>
          <a:p>
            <a:pPr lvl="1">
              <a:spcBef>
                <a:spcPts val="600"/>
              </a:spcBef>
            </a:pP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(</a:t>
            </a:r>
            <a:r>
              <a:rPr lang="en-US" sz="1000" dirty="0" err="1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Decision_Delay_Time</a:t>
            </a: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(Usage Out) (Value 0.0) (Type Float) (Description "</a:t>
            </a:r>
            <a:r>
              <a:rPr lang="en-US" altLang="zh-CN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Delay in decision time from the channel stimulus in unit of seconds</a:t>
            </a: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"))</a:t>
            </a:r>
          </a:p>
          <a:p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) </a:t>
            </a:r>
            <a:endParaRPr lang="en-IN" sz="1000" dirty="0"/>
          </a:p>
        </p:txBody>
      </p:sp>
      <p:sp>
        <p:nvSpPr>
          <p:cNvPr id="54" name="Oval 53"/>
          <p:cNvSpPr/>
          <p:nvPr/>
        </p:nvSpPr>
        <p:spPr>
          <a:xfrm>
            <a:off x="4055842" y="4190100"/>
            <a:ext cx="276334" cy="1699275"/>
          </a:xfrm>
          <a:prstGeom prst="ellipse">
            <a:avLst/>
          </a:prstGeom>
          <a:solidFill>
            <a:srgbClr val="FF00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8" name="TextBox 37"/>
          <p:cNvSpPr txBox="1"/>
          <p:nvPr/>
        </p:nvSpPr>
        <p:spPr>
          <a:xfrm>
            <a:off x="8385048" y="2179340"/>
            <a:ext cx="3264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“Earlier draft”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248476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257" y="1708716"/>
            <a:ext cx="9304643" cy="4647634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21</a:t>
            </a:fld>
            <a:endParaRPr lang="en-IN" dirty="0"/>
          </a:p>
        </p:txBody>
      </p:sp>
      <p:sp>
        <p:nvSpPr>
          <p:cNvPr id="20" name="Rectangle 19"/>
          <p:cNvSpPr/>
          <p:nvPr/>
        </p:nvSpPr>
        <p:spPr>
          <a:xfrm>
            <a:off x="10307038" y="3444064"/>
            <a:ext cx="1441576" cy="7761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Oval 15"/>
          <p:cNvSpPr/>
          <p:nvPr/>
        </p:nvSpPr>
        <p:spPr>
          <a:xfrm>
            <a:off x="10437336" y="3882239"/>
            <a:ext cx="83345" cy="83345"/>
          </a:xfrm>
          <a:prstGeom prst="ellipse">
            <a:avLst/>
          </a:prstGeom>
          <a:noFill/>
          <a:ln w="158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200"/>
          </a:p>
        </p:txBody>
      </p:sp>
      <p:sp>
        <p:nvSpPr>
          <p:cNvPr id="17" name="TextBox 16"/>
          <p:cNvSpPr txBox="1"/>
          <p:nvPr/>
        </p:nvSpPr>
        <p:spPr>
          <a:xfrm>
            <a:off x="10520681" y="3786979"/>
            <a:ext cx="9955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Cursor</a:t>
            </a:r>
            <a:endParaRPr lang="en-IN" sz="1100" dirty="0"/>
          </a:p>
        </p:txBody>
      </p:sp>
      <p:sp>
        <p:nvSpPr>
          <p:cNvPr id="18" name="Oval 17"/>
          <p:cNvSpPr/>
          <p:nvPr/>
        </p:nvSpPr>
        <p:spPr>
          <a:xfrm>
            <a:off x="10437336" y="4035603"/>
            <a:ext cx="83345" cy="83345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TextBox 18"/>
          <p:cNvSpPr txBox="1"/>
          <p:nvPr/>
        </p:nvSpPr>
        <p:spPr>
          <a:xfrm>
            <a:off x="10520680" y="3950095"/>
            <a:ext cx="13382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Post cursor</a:t>
            </a:r>
            <a:endParaRPr lang="en-IN" sz="1100" dirty="0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3275138" y="2742812"/>
            <a:ext cx="1838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Impulse Response (</a:t>
            </a:r>
            <a:r>
              <a:rPr lang="en-US" sz="1200" dirty="0" err="1" smtClean="0"/>
              <a:t>ir</a:t>
            </a:r>
            <a:r>
              <a:rPr lang="en-US" sz="1200" dirty="0" smtClean="0"/>
              <a:t>) [1/s]</a:t>
            </a:r>
            <a:endParaRPr lang="en-IN" sz="1200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3341143" y="4897719"/>
            <a:ext cx="1706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Pulse Stimulus [V]</a:t>
            </a:r>
            <a:endParaRPr lang="en-IN" sz="1200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7293727" y="4911304"/>
            <a:ext cx="170631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Pulse Response (</a:t>
            </a:r>
            <a:r>
              <a:rPr lang="en-US" sz="1200" dirty="0" err="1" smtClean="0"/>
              <a:t>pr</a:t>
            </a:r>
            <a:r>
              <a:rPr lang="en-US" sz="1200" dirty="0" smtClean="0"/>
              <a:t>) [V]</a:t>
            </a:r>
            <a:endParaRPr lang="en-IN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5243318" y="3850502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cxnSp>
        <p:nvCxnSpPr>
          <p:cNvPr id="27" name="Elbow Connector 26"/>
          <p:cNvCxnSpPr>
            <a:stCxn id="46" idx="3"/>
          </p:cNvCxnSpPr>
          <p:nvPr/>
        </p:nvCxnSpPr>
        <p:spPr>
          <a:xfrm>
            <a:off x="2286000" y="966788"/>
            <a:ext cx="1476375" cy="830952"/>
          </a:xfrm>
          <a:prstGeom prst="bentConnector3">
            <a:avLst>
              <a:gd name="adj1" fmla="val 99677"/>
            </a:avLst>
          </a:prstGeom>
          <a:ln w="508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601706D-42C7-4C93-A593-D62F51552C04}"/>
              </a:ext>
            </a:extLst>
          </p:cNvPr>
          <p:cNvSpPr txBox="1">
            <a:spLocks/>
          </p:cNvSpPr>
          <p:nvPr/>
        </p:nvSpPr>
        <p:spPr>
          <a:xfrm>
            <a:off x="3887199" y="91508"/>
            <a:ext cx="3204556" cy="16838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>
                <a:solidFill>
                  <a:schemeClr val="accent2"/>
                </a:solidFill>
              </a:rPr>
              <a:t>long </a:t>
            </a:r>
            <a:r>
              <a:rPr lang="en-US" sz="1200" b="1" dirty="0" err="1">
                <a:solidFill>
                  <a:schemeClr val="accent2"/>
                </a:solidFill>
              </a:rPr>
              <a:t>AMI_Init</a:t>
            </a:r>
            <a:r>
              <a:rPr lang="en-US" sz="1200" b="1" dirty="0">
                <a:solidFill>
                  <a:schemeClr val="accent2"/>
                </a:solidFill>
              </a:rPr>
              <a:t> (double *</a:t>
            </a:r>
            <a:r>
              <a:rPr lang="en-US" sz="1200" b="1" dirty="0" err="1">
                <a:solidFill>
                  <a:schemeClr val="accent2"/>
                </a:solidFill>
              </a:rPr>
              <a:t>impulse_matrix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long </a:t>
            </a:r>
            <a:r>
              <a:rPr lang="en-US" sz="1200" b="1" dirty="0" err="1">
                <a:solidFill>
                  <a:schemeClr val="accent2"/>
                </a:solidFill>
              </a:rPr>
              <a:t>number_of_rows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long aggressors,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double </a:t>
            </a:r>
            <a:r>
              <a:rPr lang="en-US" sz="1200" b="1" dirty="0" err="1">
                <a:solidFill>
                  <a:schemeClr val="accent2"/>
                </a:solidFill>
              </a:rPr>
              <a:t>sample_interval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double </a:t>
            </a:r>
            <a:r>
              <a:rPr lang="en-US" sz="1200" b="1" dirty="0" err="1">
                <a:solidFill>
                  <a:schemeClr val="accent2"/>
                </a:solidFill>
              </a:rPr>
              <a:t>bit_time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</a:t>
            </a:r>
            <a:r>
              <a:rPr lang="en-US" sz="1200" b="1" dirty="0" err="1">
                <a:solidFill>
                  <a:schemeClr val="accent2"/>
                </a:solidFill>
              </a:rPr>
              <a:t>AMI_parameters_in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**</a:t>
            </a:r>
            <a:r>
              <a:rPr lang="en-US" sz="1200" b="1" dirty="0" err="1">
                <a:solidFill>
                  <a:schemeClr val="accent2"/>
                </a:solidFill>
              </a:rPr>
              <a:t>AMI_parameters_out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void **</a:t>
            </a:r>
            <a:r>
              <a:rPr lang="en-US" sz="1200" b="1" dirty="0" err="1">
                <a:solidFill>
                  <a:schemeClr val="accent2"/>
                </a:solidFill>
              </a:rPr>
              <a:t>AMI_memory_handle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**msg)</a:t>
            </a:r>
          </a:p>
          <a:p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608763" y="675070"/>
            <a:ext cx="349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&amp; </a:t>
            </a:r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180975" y="1727767"/>
            <a:ext cx="11715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276225" y="561975"/>
            <a:ext cx="2009775" cy="80962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RX IBIS-AMI</a:t>
            </a:r>
            <a:br>
              <a:rPr lang="en-US" u="sng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CTLE, </a:t>
            </a:r>
            <a:r>
              <a:rPr lang="en-US" sz="1600" dirty="0">
                <a:solidFill>
                  <a:schemeClr val="tx1"/>
                </a:solidFill>
              </a:rPr>
              <a:t>FFE</a:t>
            </a:r>
            <a:r>
              <a:rPr lang="en-US" sz="1600" dirty="0" smtClean="0">
                <a:solidFill>
                  <a:schemeClr val="tx1"/>
                </a:solidFill>
              </a:rPr>
              <a:t> and DFE</a:t>
            </a:r>
            <a:endParaRPr lang="en-IN" u="sng" dirty="0">
              <a:solidFill>
                <a:schemeClr val="tx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276225" y="1789621"/>
            <a:ext cx="11753850" cy="4627938"/>
          </a:xfrm>
          <a:prstGeom prst="roundRect">
            <a:avLst>
              <a:gd name="adj" fmla="val 411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3394" y="1810008"/>
            <a:ext cx="9933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 smtClean="0"/>
              <a:t>EDA tool</a:t>
            </a:r>
            <a:endParaRPr lang="en-IN" u="sng" dirty="0"/>
          </a:p>
        </p:txBody>
      </p:sp>
      <p:sp>
        <p:nvSpPr>
          <p:cNvPr id="57" name="TextBox 56"/>
          <p:cNvSpPr txBox="1"/>
          <p:nvPr/>
        </p:nvSpPr>
        <p:spPr>
          <a:xfrm>
            <a:off x="679601" y="2365768"/>
            <a:ext cx="37685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impulse_matrix</a:t>
            </a:r>
            <a:r>
              <a:rPr lang="en-US" sz="1200" dirty="0" smtClean="0"/>
              <a:t>= [18238x1] double</a:t>
            </a:r>
            <a:br>
              <a:rPr lang="en-US" sz="1200" dirty="0" smtClean="0"/>
            </a:br>
            <a:r>
              <a:rPr lang="en-US" sz="1200" dirty="0" err="1" smtClean="0"/>
              <a:t>number_of_rows</a:t>
            </a:r>
            <a:r>
              <a:rPr lang="en-US" sz="1200" dirty="0" smtClean="0"/>
              <a:t>= 1</a:t>
            </a:r>
          </a:p>
          <a:p>
            <a:r>
              <a:rPr lang="en-US" sz="1200" dirty="0" err="1" smtClean="0"/>
              <a:t>agressors</a:t>
            </a:r>
            <a:r>
              <a:rPr lang="en-US" sz="1200" dirty="0" smtClean="0"/>
              <a:t>= 0</a:t>
            </a:r>
          </a:p>
          <a:p>
            <a:r>
              <a:rPr lang="en-US" sz="1200" dirty="0" err="1" smtClean="0"/>
              <a:t>sample_interval</a:t>
            </a:r>
            <a:r>
              <a:rPr lang="en-US" sz="1200" dirty="0"/>
              <a:t>= </a:t>
            </a:r>
            <a:r>
              <a:rPr lang="en-US" sz="1200" dirty="0" smtClean="0"/>
              <a:t>0.9765625e-12</a:t>
            </a:r>
          </a:p>
          <a:p>
            <a:r>
              <a:rPr lang="en-US" sz="1200" dirty="0" err="1" smtClean="0"/>
              <a:t>bit_time</a:t>
            </a:r>
            <a:r>
              <a:rPr lang="en-US" sz="1200" dirty="0"/>
              <a:t>= </a:t>
            </a:r>
            <a:r>
              <a:rPr lang="en-US" sz="1200" dirty="0" smtClean="0"/>
              <a:t>31.125e-12</a:t>
            </a:r>
            <a:br>
              <a:rPr lang="en-US" sz="1200" dirty="0" smtClean="0"/>
            </a:br>
            <a:r>
              <a:rPr lang="en-US" sz="1200" dirty="0" err="1" smtClean="0"/>
              <a:t>AMI_parameter_in</a:t>
            </a:r>
            <a:r>
              <a:rPr lang="en-US" sz="1200" dirty="0" smtClean="0"/>
              <a:t>= 0x0 char</a:t>
            </a:r>
          </a:p>
          <a:p>
            <a:r>
              <a:rPr lang="en-US" sz="1200" dirty="0" err="1"/>
              <a:t>AMI_parameter_out</a:t>
            </a:r>
            <a:r>
              <a:rPr lang="en-US" sz="1200" dirty="0"/>
              <a:t>= 39x1 </a:t>
            </a:r>
            <a:r>
              <a:rPr lang="en-US" sz="1200" dirty="0" smtClean="0"/>
              <a:t>char</a:t>
            </a:r>
            <a:br>
              <a:rPr lang="en-US" sz="1200" dirty="0" smtClean="0"/>
            </a:br>
            <a:r>
              <a:rPr lang="en-US" sz="1200" dirty="0" err="1" smtClean="0"/>
              <a:t>msg</a:t>
            </a:r>
            <a:r>
              <a:rPr lang="en-US" sz="1200" dirty="0" smtClean="0"/>
              <a:t>= 0x0 char</a:t>
            </a:r>
            <a:endParaRPr lang="en-US" sz="1200" dirty="0"/>
          </a:p>
          <a:p>
            <a:r>
              <a:rPr lang="en-US" sz="1200" dirty="0"/>
              <a:t>	</a:t>
            </a:r>
            <a:endParaRPr lang="en-IN" sz="1200" dirty="0"/>
          </a:p>
        </p:txBody>
      </p:sp>
      <p:sp>
        <p:nvSpPr>
          <p:cNvPr id="61" name="Rectangle 60"/>
          <p:cNvSpPr/>
          <p:nvPr/>
        </p:nvSpPr>
        <p:spPr>
          <a:xfrm>
            <a:off x="653233" y="4030702"/>
            <a:ext cx="32099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92D050"/>
                </a:solidFill>
              </a:rPr>
              <a:t>(output (</a:t>
            </a:r>
            <a:r>
              <a:rPr lang="en-US" sz="1200" b="1" dirty="0" err="1">
                <a:solidFill>
                  <a:srgbClr val="92D050"/>
                </a:solidFill>
              </a:rPr>
              <a:t>Decision_Delay_Time</a:t>
            </a:r>
            <a:r>
              <a:rPr lang="en-US" sz="1200" b="1" dirty="0">
                <a:solidFill>
                  <a:srgbClr val="92D050"/>
                </a:solidFill>
              </a:rPr>
              <a:t> 6.0478516e-09))</a:t>
            </a:r>
            <a:endParaRPr lang="en-IN" sz="1200" b="1" dirty="0">
              <a:solidFill>
                <a:srgbClr val="92D050"/>
              </a:solidFill>
            </a:endParaRPr>
          </a:p>
        </p:txBody>
      </p:sp>
      <p:sp>
        <p:nvSpPr>
          <p:cNvPr id="62" name="Freeform 61"/>
          <p:cNvSpPr/>
          <p:nvPr/>
        </p:nvSpPr>
        <p:spPr>
          <a:xfrm>
            <a:off x="2381250" y="3714750"/>
            <a:ext cx="495300" cy="352425"/>
          </a:xfrm>
          <a:custGeom>
            <a:avLst/>
            <a:gdLst>
              <a:gd name="connsiteX0" fmla="*/ 0 w 495300"/>
              <a:gd name="connsiteY0" fmla="*/ 0 h 352425"/>
              <a:gd name="connsiteX1" fmla="*/ 390525 w 495300"/>
              <a:gd name="connsiteY1" fmla="*/ 190500 h 352425"/>
              <a:gd name="connsiteX2" fmla="*/ 495300 w 495300"/>
              <a:gd name="connsiteY2" fmla="*/ 352425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00" h="352425">
                <a:moveTo>
                  <a:pt x="0" y="0"/>
                </a:moveTo>
                <a:cubicBezTo>
                  <a:pt x="153987" y="65881"/>
                  <a:pt x="307975" y="131763"/>
                  <a:pt x="390525" y="190500"/>
                </a:cubicBezTo>
                <a:cubicBezTo>
                  <a:pt x="473075" y="249238"/>
                  <a:pt x="484187" y="300831"/>
                  <a:pt x="495300" y="352425"/>
                </a:cubicBezTo>
              </a:path>
            </a:pathLst>
          </a:custGeom>
          <a:noFill/>
          <a:ln w="25400">
            <a:solidFill>
              <a:srgbClr val="92D050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3" name="Freeform 62"/>
          <p:cNvSpPr/>
          <p:nvPr/>
        </p:nvSpPr>
        <p:spPr>
          <a:xfrm>
            <a:off x="1990726" y="2236283"/>
            <a:ext cx="2133600" cy="325942"/>
          </a:xfrm>
          <a:custGeom>
            <a:avLst/>
            <a:gdLst>
              <a:gd name="connsiteX0" fmla="*/ 0 w 2181225"/>
              <a:gd name="connsiteY0" fmla="*/ 211642 h 325942"/>
              <a:gd name="connsiteX1" fmla="*/ 771525 w 2181225"/>
              <a:gd name="connsiteY1" fmla="*/ 2092 h 325942"/>
              <a:gd name="connsiteX2" fmla="*/ 2181225 w 2181225"/>
              <a:gd name="connsiteY2" fmla="*/ 325942 h 325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81225" h="325942">
                <a:moveTo>
                  <a:pt x="0" y="211642"/>
                </a:moveTo>
                <a:cubicBezTo>
                  <a:pt x="203994" y="97342"/>
                  <a:pt x="407988" y="-16958"/>
                  <a:pt x="771525" y="2092"/>
                </a:cubicBezTo>
                <a:cubicBezTo>
                  <a:pt x="1135062" y="21142"/>
                  <a:pt x="1658143" y="173542"/>
                  <a:pt x="2181225" y="325942"/>
                </a:cubicBezTo>
              </a:path>
            </a:pathLst>
          </a:custGeom>
          <a:noFill/>
          <a:ln w="25400">
            <a:solidFill>
              <a:srgbClr val="92D050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4" name="TextBox 63"/>
          <p:cNvSpPr txBox="1"/>
          <p:nvPr/>
        </p:nvSpPr>
        <p:spPr>
          <a:xfrm>
            <a:off x="373156" y="2165759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1.</a:t>
            </a:r>
            <a:endParaRPr lang="en-IN" sz="1600" dirty="0"/>
          </a:p>
        </p:txBody>
      </p:sp>
      <p:sp>
        <p:nvSpPr>
          <p:cNvPr id="68" name="Right Arrow 67"/>
          <p:cNvSpPr/>
          <p:nvPr/>
        </p:nvSpPr>
        <p:spPr>
          <a:xfrm rot="2795086">
            <a:off x="7675279" y="3509015"/>
            <a:ext cx="1179984" cy="578640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9" name="TextBox 68"/>
          <p:cNvSpPr txBox="1"/>
          <p:nvPr/>
        </p:nvSpPr>
        <p:spPr>
          <a:xfrm rot="2753402">
            <a:off x="7374097" y="3313897"/>
            <a:ext cx="23169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solidFill>
                  <a:srgbClr val="92D050"/>
                </a:solidFill>
              </a:rPr>
              <a:t>pr</a:t>
            </a:r>
            <a:r>
              <a:rPr lang="en-US" sz="1400" b="1" dirty="0" smtClean="0">
                <a:solidFill>
                  <a:srgbClr val="92D050"/>
                </a:solidFill>
              </a:rPr>
              <a:t>= </a:t>
            </a:r>
            <a:r>
              <a:rPr lang="en-US" sz="1400" b="1" dirty="0" err="1" smtClean="0">
                <a:solidFill>
                  <a:srgbClr val="92D050"/>
                </a:solidFill>
              </a:rPr>
              <a:t>conv</a:t>
            </a:r>
            <a:r>
              <a:rPr lang="en-US" sz="1400" b="1" dirty="0" smtClean="0">
                <a:solidFill>
                  <a:srgbClr val="92D050"/>
                </a:solidFill>
              </a:rPr>
              <a:t>(</a:t>
            </a:r>
            <a:r>
              <a:rPr lang="en-US" sz="1400" b="1" dirty="0" err="1" smtClean="0">
                <a:solidFill>
                  <a:srgbClr val="92D050"/>
                </a:solidFill>
              </a:rPr>
              <a:t>pulse_stimulus</a:t>
            </a:r>
            <a:r>
              <a:rPr lang="en-US" sz="1400" b="1" dirty="0" smtClean="0">
                <a:solidFill>
                  <a:srgbClr val="92D050"/>
                </a:solidFill>
              </a:rPr>
              <a:t>, </a:t>
            </a:r>
            <a:r>
              <a:rPr lang="en-US" sz="1400" b="1" dirty="0" err="1" smtClean="0">
                <a:solidFill>
                  <a:srgbClr val="92D050"/>
                </a:solidFill>
              </a:rPr>
              <a:t>ir</a:t>
            </a:r>
            <a:r>
              <a:rPr lang="en-US" sz="1400" b="1" dirty="0" smtClean="0">
                <a:solidFill>
                  <a:srgbClr val="92D050"/>
                </a:solidFill>
              </a:rPr>
              <a:t>)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339265" y="6049834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10307037" y="3447961"/>
            <a:ext cx="14415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u="sng" dirty="0" smtClean="0"/>
              <a:t>Actual (RX IBIS-AMI)</a:t>
            </a:r>
            <a:r>
              <a:rPr lang="en-US" sz="1100" dirty="0" smtClean="0"/>
              <a:t>,</a:t>
            </a:r>
          </a:p>
          <a:p>
            <a:r>
              <a:rPr lang="en-US" sz="1100" dirty="0" smtClean="0"/>
              <a:t>Unknown to EDA tool</a:t>
            </a:r>
            <a:endParaRPr lang="en-IN" sz="1100" dirty="0"/>
          </a:p>
        </p:txBody>
      </p:sp>
      <p:sp>
        <p:nvSpPr>
          <p:cNvPr id="80" name="TextBox 79"/>
          <p:cNvSpPr txBox="1"/>
          <p:nvPr/>
        </p:nvSpPr>
        <p:spPr>
          <a:xfrm>
            <a:off x="5132717" y="6049834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sp>
        <p:nvSpPr>
          <p:cNvPr id="86" name="TextBox 85"/>
          <p:cNvSpPr txBox="1"/>
          <p:nvPr/>
        </p:nvSpPr>
        <p:spPr>
          <a:xfrm>
            <a:off x="7210460" y="4695052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4.</a:t>
            </a:r>
            <a:endParaRPr lang="en-IN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4593903" y="2085165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2.</a:t>
            </a:r>
            <a:endParaRPr lang="en-IN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11363325" y="4302932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3.</a:t>
            </a:r>
            <a:endParaRPr lang="en-IN" sz="1600" dirty="0"/>
          </a:p>
        </p:txBody>
      </p:sp>
      <p:sp>
        <p:nvSpPr>
          <p:cNvPr id="8" name="Freeform 7"/>
          <p:cNvSpPr/>
          <p:nvPr/>
        </p:nvSpPr>
        <p:spPr>
          <a:xfrm>
            <a:off x="7811770" y="4156622"/>
            <a:ext cx="182880" cy="909154"/>
          </a:xfrm>
          <a:custGeom>
            <a:avLst/>
            <a:gdLst>
              <a:gd name="connsiteX0" fmla="*/ 0 w 182880"/>
              <a:gd name="connsiteY0" fmla="*/ 0 h 832104"/>
              <a:gd name="connsiteX1" fmla="*/ 146304 w 182880"/>
              <a:gd name="connsiteY1" fmla="*/ 365760 h 832104"/>
              <a:gd name="connsiteX2" fmla="*/ 182880 w 182880"/>
              <a:gd name="connsiteY2" fmla="*/ 832104 h 83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880" h="832104">
                <a:moveTo>
                  <a:pt x="0" y="0"/>
                </a:moveTo>
                <a:cubicBezTo>
                  <a:pt x="57912" y="113538"/>
                  <a:pt x="115824" y="227076"/>
                  <a:pt x="146304" y="365760"/>
                </a:cubicBezTo>
                <a:cubicBezTo>
                  <a:pt x="176784" y="504444"/>
                  <a:pt x="179832" y="668274"/>
                  <a:pt x="182880" y="832104"/>
                </a:cubicBezTo>
              </a:path>
            </a:pathLst>
          </a:custGeom>
          <a:noFill/>
          <a:ln w="254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3863214" y="4156622"/>
            <a:ext cx="3948557" cy="0"/>
          </a:xfrm>
          <a:prstGeom prst="line">
            <a:avLst/>
          </a:prstGeom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908048" y="6558218"/>
            <a:ext cx="8375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/>
              <a:t>Note: For convenience presented is a pulse response. The cursor position remains the same whether a pulse or step response.</a:t>
            </a:r>
            <a:endParaRPr lang="en-IN" sz="1200" dirty="0"/>
          </a:p>
        </p:txBody>
      </p:sp>
      <p:sp>
        <p:nvSpPr>
          <p:cNvPr id="53" name="Rectangle 52"/>
          <p:cNvSpPr/>
          <p:nvPr/>
        </p:nvSpPr>
        <p:spPr>
          <a:xfrm>
            <a:off x="6958405" y="390341"/>
            <a:ext cx="482560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(output</a:t>
            </a:r>
          </a:p>
          <a:p>
            <a:pPr lvl="1">
              <a:spcBef>
                <a:spcPts val="600"/>
              </a:spcBef>
            </a:pP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(</a:t>
            </a:r>
            <a:r>
              <a:rPr lang="en-US" sz="1000" dirty="0" err="1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Decision_Delay_Time</a:t>
            </a: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(Usage Out) (Value 0.0) (Type Float) (Description "</a:t>
            </a:r>
            <a:r>
              <a:rPr lang="en-US" altLang="zh-CN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Delay in decision time from the channel stimulus in unit of seconds</a:t>
            </a: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"))</a:t>
            </a:r>
          </a:p>
          <a:p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) </a:t>
            </a:r>
            <a:endParaRPr lang="en-IN" sz="1000" dirty="0"/>
          </a:p>
        </p:txBody>
      </p:sp>
      <p:sp>
        <p:nvSpPr>
          <p:cNvPr id="54" name="Oval 53"/>
          <p:cNvSpPr/>
          <p:nvPr/>
        </p:nvSpPr>
        <p:spPr>
          <a:xfrm>
            <a:off x="4055842" y="4190100"/>
            <a:ext cx="276334" cy="1699275"/>
          </a:xfrm>
          <a:prstGeom prst="ellipse">
            <a:avLst/>
          </a:prstGeom>
          <a:solidFill>
            <a:srgbClr val="FF00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8" name="TextBox 37"/>
          <p:cNvSpPr txBox="1"/>
          <p:nvPr/>
        </p:nvSpPr>
        <p:spPr>
          <a:xfrm>
            <a:off x="8385048" y="2179340"/>
            <a:ext cx="3264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“Earlier draft”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25524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6694-FAB4-4104-8655-B66FB08D7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Call </a:t>
            </a:r>
            <a:r>
              <a:rPr lang="en-US" dirty="0"/>
              <a:t>to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A65A3-997B-452A-97B6-0FA58B0B0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1385"/>
            <a:ext cx="10515600" cy="435133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Statistical-mode-based simulations are widely used.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IBIS specification has a gap if we want IBIS-AMI to behave accurately to silicon design consistently across EDA tools.  We should consider adding sampling point information to </a:t>
            </a:r>
            <a:r>
              <a:rPr lang="en-US" sz="2400" dirty="0" err="1"/>
              <a:t>AMI_Init</a:t>
            </a:r>
            <a:r>
              <a:rPr lang="en-US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0" indent="0">
              <a:buNone/>
            </a:pPr>
            <a:r>
              <a:rPr lang="en-US" sz="2400" u="sng" dirty="0"/>
              <a:t>The Larger Question</a:t>
            </a:r>
            <a:r>
              <a:rPr lang="en-US" sz="2400" dirty="0"/>
              <a:t>: Who controls the presentation &amp; calculation of the eye?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9EDB0-E88B-4CA9-B90A-5BED451EA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1/31/2020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EB7D8F-0D38-4110-B0AA-669394088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IBIS Summit 2020 - Gap in IBIS for sampling with statistical mode AMI models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7B3058-4A39-4828-A852-38EBB496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06E3A7-90F8-4A3C-9EA6-E5338A64795E}"/>
              </a:ext>
            </a:extLst>
          </p:cNvPr>
          <p:cNvSpPr txBox="1"/>
          <p:nvPr/>
        </p:nvSpPr>
        <p:spPr>
          <a:xfrm>
            <a:off x="2120890" y="4873966"/>
            <a:ext cx="795022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Should not model-makers be able to represent silicon behavior </a:t>
            </a:r>
            <a:r>
              <a:rPr lang="en-US" sz="2000" u="sng" dirty="0"/>
              <a:t>completely</a:t>
            </a:r>
            <a:r>
              <a:rPr lang="en-US" sz="2000" dirty="0"/>
              <a:t>, including sampling, in both statistical and time-domain modes?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39468" y="1416887"/>
            <a:ext cx="8513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DesignCon 2020 IBIS Summit, “Gap in IBIS for sampling with statistical mode AMI models” by Todd Bermensolo, Hansel Dsilva and Mike Mirmak</a:t>
            </a:r>
            <a:endParaRPr lang="en-IN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002536" y="2063218"/>
            <a:ext cx="8349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21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. Problem Statement.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530350"/>
            <a:ext cx="10515600" cy="4351338"/>
          </a:xfrm>
        </p:spPr>
        <p:txBody>
          <a:bodyPr/>
          <a:lstStyle/>
          <a:p>
            <a:r>
              <a:rPr lang="en-US" dirty="0"/>
              <a:t>In the AMI_Init </a:t>
            </a:r>
            <a:r>
              <a:rPr lang="en-US" dirty="0" smtClean="0"/>
              <a:t>flow </a:t>
            </a:r>
            <a:r>
              <a:rPr lang="en-US" dirty="0"/>
              <a:t>as it’s currently </a:t>
            </a:r>
            <a:r>
              <a:rPr lang="en-US" dirty="0" smtClean="0"/>
              <a:t>defined (IBIS v7.0), </a:t>
            </a:r>
            <a:r>
              <a:rPr lang="en-US" dirty="0"/>
              <a:t>the IBIS-AMI model delivers to the EDA tool an impulse response, but no information about any clock that might be recovered from the signal.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4</a:t>
            </a:fld>
            <a:endParaRPr lang="en-IN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601706D-42C7-4C93-A593-D62F51552C04}"/>
              </a:ext>
            </a:extLst>
          </p:cNvPr>
          <p:cNvSpPr txBox="1">
            <a:spLocks/>
          </p:cNvSpPr>
          <p:nvPr/>
        </p:nvSpPr>
        <p:spPr>
          <a:xfrm>
            <a:off x="4493721" y="4242406"/>
            <a:ext cx="3204556" cy="168388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/>
              <a:t>long </a:t>
            </a:r>
            <a:r>
              <a:rPr lang="en-US" sz="1400" dirty="0" err="1"/>
              <a:t>AMI_Init</a:t>
            </a:r>
            <a:r>
              <a:rPr lang="en-US" sz="1400" dirty="0"/>
              <a:t> (double *</a:t>
            </a:r>
            <a:r>
              <a:rPr lang="en-US" sz="1400" dirty="0" err="1"/>
              <a:t>impulse_matrix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long </a:t>
            </a:r>
            <a:r>
              <a:rPr lang="en-US" sz="1400" dirty="0" err="1"/>
              <a:t>number_of_rows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long aggressors,</a:t>
            </a:r>
            <a:br>
              <a:rPr lang="en-US" sz="1400" dirty="0"/>
            </a:br>
            <a:r>
              <a:rPr lang="en-US" sz="1400" dirty="0"/>
              <a:t>double </a:t>
            </a:r>
            <a:r>
              <a:rPr lang="en-US" sz="1400" dirty="0" err="1"/>
              <a:t>sample_interval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double </a:t>
            </a:r>
            <a:r>
              <a:rPr lang="en-US" sz="1400" dirty="0" err="1"/>
              <a:t>bit_time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char *</a:t>
            </a:r>
            <a:r>
              <a:rPr lang="en-US" sz="1400" dirty="0" err="1"/>
              <a:t>AMI_parameters_in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char **</a:t>
            </a:r>
            <a:r>
              <a:rPr lang="en-US" sz="1400" dirty="0" err="1"/>
              <a:t>AMI_parameters_out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void **</a:t>
            </a:r>
            <a:r>
              <a:rPr lang="en-US" sz="1400" dirty="0" err="1"/>
              <a:t>AMI_memory_handle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char **msg)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D856EFC-D95A-4E98-8BF3-CD91C7393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433" y="2901794"/>
            <a:ext cx="4911693" cy="120680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6" name="Rectangle 25"/>
          <p:cNvSpPr/>
          <p:nvPr/>
        </p:nvSpPr>
        <p:spPr>
          <a:xfrm>
            <a:off x="1384300" y="6281219"/>
            <a:ext cx="8305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1200" dirty="0">
                <a:hlinkClick r:id="rId4"/>
              </a:rPr>
              <a:t>https://www.keysight.com/us/en/assets/7018-03143/application-notes/5990-9111.pdf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408861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66700" y="1346030"/>
            <a:ext cx="11327892" cy="5262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Parameter: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1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Required: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No, and illegal before 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AMI_Version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7.1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Direction: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Rx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Descriptors: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Usage:                   Out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Type:                    Float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Format:                 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Default:                 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Description:</a:t>
            </a: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numeric_literal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The AMI_Init model outputs a time value in seconds, which is the receiver decision point of the symbol that the threshold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crossing  started </a:t>
            </a:r>
            <a:r>
              <a:rPr lang="en-US" altLang="zh-CN" sz="1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respect to time zero of the impulse response returned by the model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In the AMI_Init flow, this decision point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represents the </a:t>
            </a:r>
            <a:r>
              <a:rPr lang="en-US" altLang="zh-CN" sz="1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 </a:t>
            </a:r>
            <a:r>
              <a:rPr lang="en-US" altLang="zh-CN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altLang="zh-CN" sz="1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median </a:t>
            </a:r>
            <a:r>
              <a:rPr lang="en-US" altLang="zh-CN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sampling point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1400" dirty="0" smtClean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 Rules:	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EDA tool when using the AMI_Init flow uses this information in determining the cursor, precursor and post cursor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locations.</a:t>
            </a: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omitted, the EDA tool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to determine the </a:t>
            </a:r>
            <a:r>
              <a:rPr lang="en-US" altLang="zh-CN" sz="1400" u="sng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decision point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own.</a:t>
            </a:r>
            <a:endParaRPr kumimoji="0" lang="en-US" altLang="zh-CN" sz="1400" b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kumimoji="0" lang="en-US" altLang="zh-CN" sz="105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altLang="zh-CN" sz="1050" dirty="0" err="1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Rx_Decision_Time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(Usage Out) (Value 0.0) (Type Float)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(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Description "The time value in seconds, which is the receiver decision point of the symbol that the threshold </a:t>
            </a:r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crossing started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	with respect 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time zero of the impulse response.") </a:t>
            </a:r>
          </a:p>
          <a:p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. Proposal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317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7258" y="1708715"/>
            <a:ext cx="9304642" cy="466076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6</a:t>
            </a:fld>
            <a:endParaRPr lang="en-IN" dirty="0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3194032" y="2743042"/>
            <a:ext cx="18383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Impulse Response (</a:t>
            </a:r>
            <a:r>
              <a:rPr lang="en-US" sz="1200" dirty="0" err="1" smtClean="0"/>
              <a:t>ir</a:t>
            </a:r>
            <a:r>
              <a:rPr lang="en-US" sz="1200" dirty="0" smtClean="0"/>
              <a:t>) [1/s]</a:t>
            </a:r>
            <a:endParaRPr lang="en-IN" sz="1200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3266353" y="4895106"/>
            <a:ext cx="1706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Step Response (</a:t>
            </a:r>
            <a:r>
              <a:rPr lang="en-US" sz="1200" dirty="0" err="1" smtClean="0"/>
              <a:t>sr</a:t>
            </a:r>
            <a:r>
              <a:rPr lang="en-US" sz="1200" dirty="0" smtClean="0"/>
              <a:t>) [V]</a:t>
            </a:r>
            <a:endParaRPr lang="en-IN" sz="1200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7293727" y="4911304"/>
            <a:ext cx="170631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Pulse Response (</a:t>
            </a:r>
            <a:r>
              <a:rPr lang="en-US" sz="1200" dirty="0" err="1" smtClean="0"/>
              <a:t>pr</a:t>
            </a:r>
            <a:r>
              <a:rPr lang="en-US" sz="1200" dirty="0" smtClean="0"/>
              <a:t>) [V]</a:t>
            </a:r>
            <a:endParaRPr lang="en-IN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6643493" y="3793352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cxnSp>
        <p:nvCxnSpPr>
          <p:cNvPr id="27" name="Elbow Connector 26"/>
          <p:cNvCxnSpPr>
            <a:stCxn id="46" idx="3"/>
          </p:cNvCxnSpPr>
          <p:nvPr/>
        </p:nvCxnSpPr>
        <p:spPr>
          <a:xfrm>
            <a:off x="2286000" y="1204913"/>
            <a:ext cx="1441450" cy="591240"/>
          </a:xfrm>
          <a:prstGeom prst="bentConnector3">
            <a:avLst>
              <a:gd name="adj1" fmla="val 99339"/>
            </a:avLst>
          </a:prstGeom>
          <a:ln w="508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601706D-42C7-4C93-A593-D62F51552C04}"/>
              </a:ext>
            </a:extLst>
          </p:cNvPr>
          <p:cNvSpPr txBox="1">
            <a:spLocks/>
          </p:cNvSpPr>
          <p:nvPr/>
        </p:nvSpPr>
        <p:spPr>
          <a:xfrm>
            <a:off x="3887199" y="91508"/>
            <a:ext cx="3204556" cy="168388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>
                <a:solidFill>
                  <a:schemeClr val="accent2"/>
                </a:solidFill>
              </a:rPr>
              <a:t>long </a:t>
            </a:r>
            <a:r>
              <a:rPr lang="en-US" sz="1200" b="1" dirty="0" err="1">
                <a:solidFill>
                  <a:schemeClr val="accent2"/>
                </a:solidFill>
              </a:rPr>
              <a:t>AMI_Init</a:t>
            </a:r>
            <a:r>
              <a:rPr lang="en-US" sz="1200" b="1" dirty="0">
                <a:solidFill>
                  <a:schemeClr val="accent2"/>
                </a:solidFill>
              </a:rPr>
              <a:t> (double *</a:t>
            </a:r>
            <a:r>
              <a:rPr lang="en-US" sz="1200" b="1" dirty="0" err="1">
                <a:solidFill>
                  <a:schemeClr val="accent2"/>
                </a:solidFill>
              </a:rPr>
              <a:t>impulse_matrix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long </a:t>
            </a:r>
            <a:r>
              <a:rPr lang="en-US" sz="1200" b="1" dirty="0" err="1">
                <a:solidFill>
                  <a:schemeClr val="accent2"/>
                </a:solidFill>
              </a:rPr>
              <a:t>number_of_rows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long aggressors,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double </a:t>
            </a:r>
            <a:r>
              <a:rPr lang="en-US" sz="1200" b="1" dirty="0" err="1">
                <a:solidFill>
                  <a:schemeClr val="accent2"/>
                </a:solidFill>
              </a:rPr>
              <a:t>sample_interval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double </a:t>
            </a:r>
            <a:r>
              <a:rPr lang="en-US" sz="1200" b="1" dirty="0" err="1">
                <a:solidFill>
                  <a:schemeClr val="accent2"/>
                </a:solidFill>
              </a:rPr>
              <a:t>bit_time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</a:t>
            </a:r>
            <a:r>
              <a:rPr lang="en-US" sz="1200" b="1" dirty="0" err="1">
                <a:solidFill>
                  <a:schemeClr val="accent2"/>
                </a:solidFill>
              </a:rPr>
              <a:t>AMI_parameters_in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**</a:t>
            </a:r>
            <a:r>
              <a:rPr lang="en-US" sz="1200" b="1" dirty="0" err="1">
                <a:solidFill>
                  <a:schemeClr val="accent2"/>
                </a:solidFill>
              </a:rPr>
              <a:t>AMI_parameters_out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void **</a:t>
            </a:r>
            <a:r>
              <a:rPr lang="en-US" sz="1200" b="1" dirty="0" err="1">
                <a:solidFill>
                  <a:schemeClr val="accent2"/>
                </a:solidFill>
              </a:rPr>
              <a:t>AMI_memory_handle</a:t>
            </a:r>
            <a:r>
              <a:rPr lang="en-US" sz="1200" b="1" dirty="0">
                <a:solidFill>
                  <a:schemeClr val="accent2"/>
                </a:solidFill>
              </a:rPr>
              <a:t>,</a:t>
            </a:r>
            <a:br>
              <a:rPr lang="en-US" sz="1200" b="1" dirty="0">
                <a:solidFill>
                  <a:schemeClr val="accent2"/>
                </a:solidFill>
              </a:rPr>
            </a:br>
            <a:r>
              <a:rPr lang="en-US" sz="1200" b="1" dirty="0">
                <a:solidFill>
                  <a:schemeClr val="accent2"/>
                </a:solidFill>
              </a:rPr>
              <a:t>char **msg)</a:t>
            </a:r>
          </a:p>
          <a:p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608763" y="675070"/>
            <a:ext cx="349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&amp; </a:t>
            </a:r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180975" y="1727767"/>
            <a:ext cx="117157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276225" y="800100"/>
            <a:ext cx="2009775" cy="80962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RX IBIS-AMI</a:t>
            </a:r>
            <a:br>
              <a:rPr lang="en-US" u="sng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CTLE, </a:t>
            </a:r>
            <a:r>
              <a:rPr lang="en-US" sz="1600" dirty="0">
                <a:solidFill>
                  <a:schemeClr val="tx1"/>
                </a:solidFill>
              </a:rPr>
              <a:t>FFE</a:t>
            </a:r>
            <a:r>
              <a:rPr lang="en-US" sz="1600" dirty="0" smtClean="0">
                <a:solidFill>
                  <a:schemeClr val="tx1"/>
                </a:solidFill>
              </a:rPr>
              <a:t> and DFE</a:t>
            </a:r>
            <a:endParaRPr lang="en-IN" u="sng" dirty="0">
              <a:solidFill>
                <a:schemeClr val="tx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276225" y="1789621"/>
            <a:ext cx="11753850" cy="4480062"/>
          </a:xfrm>
          <a:prstGeom prst="roundRect">
            <a:avLst>
              <a:gd name="adj" fmla="val 411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3394" y="1810008"/>
            <a:ext cx="9933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 smtClean="0"/>
              <a:t>EDA tool</a:t>
            </a:r>
            <a:endParaRPr lang="en-IN" u="sng" dirty="0"/>
          </a:p>
        </p:txBody>
      </p:sp>
      <p:sp>
        <p:nvSpPr>
          <p:cNvPr id="57" name="TextBox 56"/>
          <p:cNvSpPr txBox="1"/>
          <p:nvPr/>
        </p:nvSpPr>
        <p:spPr>
          <a:xfrm>
            <a:off x="679601" y="2365768"/>
            <a:ext cx="37685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impulse_matrix</a:t>
            </a:r>
            <a:r>
              <a:rPr lang="en-US" sz="1200" dirty="0" smtClean="0"/>
              <a:t>= [18238x1] double</a:t>
            </a:r>
            <a:br>
              <a:rPr lang="en-US" sz="1200" dirty="0" smtClean="0"/>
            </a:br>
            <a:r>
              <a:rPr lang="en-US" sz="1200" dirty="0" err="1" smtClean="0"/>
              <a:t>number_of_rows</a:t>
            </a:r>
            <a:r>
              <a:rPr lang="en-US" sz="1200" dirty="0" smtClean="0"/>
              <a:t>= 1</a:t>
            </a:r>
          </a:p>
          <a:p>
            <a:r>
              <a:rPr lang="en-US" sz="1200" dirty="0" err="1" smtClean="0"/>
              <a:t>agressors</a:t>
            </a:r>
            <a:r>
              <a:rPr lang="en-US" sz="1200" dirty="0" smtClean="0"/>
              <a:t>= 0</a:t>
            </a:r>
          </a:p>
          <a:p>
            <a:r>
              <a:rPr lang="en-US" sz="1200" dirty="0" err="1" smtClean="0"/>
              <a:t>sample_interval</a:t>
            </a:r>
            <a:r>
              <a:rPr lang="en-US" sz="1200" dirty="0"/>
              <a:t>= </a:t>
            </a:r>
            <a:r>
              <a:rPr lang="en-US" sz="1200" dirty="0" smtClean="0"/>
              <a:t>0.9765625e-12</a:t>
            </a:r>
          </a:p>
          <a:p>
            <a:r>
              <a:rPr lang="en-US" sz="1200" dirty="0" err="1" smtClean="0"/>
              <a:t>bit_time</a:t>
            </a:r>
            <a:r>
              <a:rPr lang="en-US" sz="1200" dirty="0"/>
              <a:t>= </a:t>
            </a:r>
            <a:r>
              <a:rPr lang="en-US" sz="1200" dirty="0" smtClean="0"/>
              <a:t>31.125e-12</a:t>
            </a:r>
            <a:br>
              <a:rPr lang="en-US" sz="1200" dirty="0" smtClean="0"/>
            </a:br>
            <a:r>
              <a:rPr lang="en-US" sz="1200" dirty="0" err="1" smtClean="0"/>
              <a:t>AMI_parameter_in</a:t>
            </a:r>
            <a:r>
              <a:rPr lang="en-US" sz="1200" dirty="0" smtClean="0"/>
              <a:t>= 0x0 char</a:t>
            </a:r>
          </a:p>
          <a:p>
            <a:r>
              <a:rPr lang="en-US" sz="1200" dirty="0" err="1"/>
              <a:t>AMI_parameter_out</a:t>
            </a:r>
            <a:r>
              <a:rPr lang="en-US" sz="1200" dirty="0"/>
              <a:t>= 39x1 </a:t>
            </a:r>
            <a:r>
              <a:rPr lang="en-US" sz="1200" dirty="0" smtClean="0"/>
              <a:t>char</a:t>
            </a:r>
            <a:br>
              <a:rPr lang="en-US" sz="1200" dirty="0" smtClean="0"/>
            </a:br>
            <a:r>
              <a:rPr lang="en-US" sz="1200" dirty="0" err="1" smtClean="0"/>
              <a:t>msg</a:t>
            </a:r>
            <a:r>
              <a:rPr lang="en-US" sz="1200" dirty="0" smtClean="0"/>
              <a:t>= 0x0 char</a:t>
            </a:r>
            <a:endParaRPr lang="en-US" sz="1200" dirty="0"/>
          </a:p>
          <a:p>
            <a:r>
              <a:rPr lang="en-US" sz="1200" dirty="0"/>
              <a:t>	</a:t>
            </a:r>
            <a:endParaRPr lang="en-IN" sz="1200" dirty="0"/>
          </a:p>
        </p:txBody>
      </p:sp>
      <p:sp>
        <p:nvSpPr>
          <p:cNvPr id="61" name="Rectangle 60"/>
          <p:cNvSpPr/>
          <p:nvPr/>
        </p:nvSpPr>
        <p:spPr>
          <a:xfrm>
            <a:off x="653233" y="4030702"/>
            <a:ext cx="277351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rgbClr val="92D050"/>
                </a:solidFill>
              </a:rPr>
              <a:t>(output (</a:t>
            </a:r>
            <a:r>
              <a:rPr lang="en-US" sz="1200" b="1" dirty="0" err="1" smtClean="0">
                <a:solidFill>
                  <a:srgbClr val="92D050"/>
                </a:solidFill>
              </a:rPr>
              <a:t>Rx_Decision_Time</a:t>
            </a:r>
            <a:r>
              <a:rPr lang="en-US" sz="1200" b="1" dirty="0" smtClean="0">
                <a:solidFill>
                  <a:srgbClr val="92D050"/>
                </a:solidFill>
              </a:rPr>
              <a:t> 6.0491e-09))</a:t>
            </a:r>
            <a:endParaRPr lang="en-IN" sz="1200" b="1" dirty="0">
              <a:solidFill>
                <a:srgbClr val="92D050"/>
              </a:solidFill>
            </a:endParaRPr>
          </a:p>
        </p:txBody>
      </p:sp>
      <p:sp>
        <p:nvSpPr>
          <p:cNvPr id="62" name="Freeform 61"/>
          <p:cNvSpPr/>
          <p:nvPr/>
        </p:nvSpPr>
        <p:spPr>
          <a:xfrm>
            <a:off x="2381250" y="3714750"/>
            <a:ext cx="495300" cy="352425"/>
          </a:xfrm>
          <a:custGeom>
            <a:avLst/>
            <a:gdLst>
              <a:gd name="connsiteX0" fmla="*/ 0 w 495300"/>
              <a:gd name="connsiteY0" fmla="*/ 0 h 352425"/>
              <a:gd name="connsiteX1" fmla="*/ 390525 w 495300"/>
              <a:gd name="connsiteY1" fmla="*/ 190500 h 352425"/>
              <a:gd name="connsiteX2" fmla="*/ 495300 w 495300"/>
              <a:gd name="connsiteY2" fmla="*/ 352425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5300" h="352425">
                <a:moveTo>
                  <a:pt x="0" y="0"/>
                </a:moveTo>
                <a:cubicBezTo>
                  <a:pt x="153987" y="65881"/>
                  <a:pt x="307975" y="131763"/>
                  <a:pt x="390525" y="190500"/>
                </a:cubicBezTo>
                <a:cubicBezTo>
                  <a:pt x="473075" y="249238"/>
                  <a:pt x="484187" y="300831"/>
                  <a:pt x="495300" y="352425"/>
                </a:cubicBezTo>
              </a:path>
            </a:pathLst>
          </a:custGeom>
          <a:noFill/>
          <a:ln w="25400">
            <a:solidFill>
              <a:srgbClr val="92D050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3" name="Freeform 62"/>
          <p:cNvSpPr/>
          <p:nvPr/>
        </p:nvSpPr>
        <p:spPr>
          <a:xfrm>
            <a:off x="1990726" y="2236283"/>
            <a:ext cx="1983969" cy="325942"/>
          </a:xfrm>
          <a:custGeom>
            <a:avLst/>
            <a:gdLst>
              <a:gd name="connsiteX0" fmla="*/ 0 w 2181225"/>
              <a:gd name="connsiteY0" fmla="*/ 211642 h 325942"/>
              <a:gd name="connsiteX1" fmla="*/ 771525 w 2181225"/>
              <a:gd name="connsiteY1" fmla="*/ 2092 h 325942"/>
              <a:gd name="connsiteX2" fmla="*/ 2181225 w 2181225"/>
              <a:gd name="connsiteY2" fmla="*/ 325942 h 325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81225" h="325942">
                <a:moveTo>
                  <a:pt x="0" y="211642"/>
                </a:moveTo>
                <a:cubicBezTo>
                  <a:pt x="203994" y="97342"/>
                  <a:pt x="407988" y="-16958"/>
                  <a:pt x="771525" y="2092"/>
                </a:cubicBezTo>
                <a:cubicBezTo>
                  <a:pt x="1135062" y="21142"/>
                  <a:pt x="1658143" y="173542"/>
                  <a:pt x="2181225" y="325942"/>
                </a:cubicBezTo>
              </a:path>
            </a:pathLst>
          </a:custGeom>
          <a:noFill/>
          <a:ln w="25400">
            <a:solidFill>
              <a:srgbClr val="92D050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4" name="TextBox 63"/>
          <p:cNvSpPr txBox="1"/>
          <p:nvPr/>
        </p:nvSpPr>
        <p:spPr>
          <a:xfrm>
            <a:off x="373156" y="2165759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1.</a:t>
            </a:r>
            <a:endParaRPr lang="en-IN" sz="1600" dirty="0"/>
          </a:p>
        </p:txBody>
      </p:sp>
      <p:sp>
        <p:nvSpPr>
          <p:cNvPr id="76" name="TextBox 75"/>
          <p:cNvSpPr txBox="1"/>
          <p:nvPr/>
        </p:nvSpPr>
        <p:spPr>
          <a:xfrm>
            <a:off x="10739440" y="5992684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sp>
        <p:nvSpPr>
          <p:cNvPr id="80" name="TextBox 79"/>
          <p:cNvSpPr txBox="1"/>
          <p:nvPr/>
        </p:nvSpPr>
        <p:spPr>
          <a:xfrm>
            <a:off x="6532892" y="5992684"/>
            <a:ext cx="1476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Time [</a:t>
            </a:r>
            <a:r>
              <a:rPr lang="en-US" sz="1200" dirty="0" err="1" smtClean="0"/>
              <a:t>nsec</a:t>
            </a:r>
            <a:r>
              <a:rPr lang="en-US" sz="1200" dirty="0" smtClean="0"/>
              <a:t>]</a:t>
            </a:r>
            <a:endParaRPr lang="en-IN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4593903" y="2085165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2.</a:t>
            </a:r>
            <a:endParaRPr lang="en-IN" sz="1600" dirty="0"/>
          </a:p>
        </p:txBody>
      </p:sp>
      <p:sp>
        <p:nvSpPr>
          <p:cNvPr id="53" name="Rectangle 52"/>
          <p:cNvSpPr/>
          <p:nvPr/>
        </p:nvSpPr>
        <p:spPr>
          <a:xfrm>
            <a:off x="6958405" y="390341"/>
            <a:ext cx="50716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(output</a:t>
            </a:r>
          </a:p>
          <a:p>
            <a:r>
              <a:rPr lang="en-US" sz="100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(</a:t>
            </a:r>
            <a:r>
              <a:rPr lang="en-US" sz="1000" dirty="0" err="1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Rx_Decision_Time</a:t>
            </a:r>
            <a:r>
              <a:rPr lang="en-US" sz="100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(Usage Out) (Value 0.0) (Type Float)       </a:t>
            </a:r>
          </a:p>
          <a:p>
            <a:r>
              <a:rPr lang="en-US" sz="100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100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 (Description “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 time value in seconds, which is the </a:t>
            </a:r>
            <a:endParaRPr lang="en-US" altLang="zh-CN" sz="1050" dirty="0" smtClean="0">
              <a:solidFill>
                <a:srgbClr val="222222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receiver 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decision point of the symbol that the threshold </a:t>
            </a:r>
            <a:endParaRPr lang="en-US" altLang="zh-CN" sz="1050" dirty="0" smtClean="0">
              <a:solidFill>
                <a:srgbClr val="222222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crossing started with 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respect to time zero of the </a:t>
            </a:r>
            <a:endParaRPr lang="en-US" altLang="zh-CN" sz="1050" dirty="0" smtClean="0">
              <a:solidFill>
                <a:srgbClr val="222222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impulse response.</a:t>
            </a:r>
            <a:r>
              <a:rPr lang="en-US" sz="100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"))</a:t>
            </a:r>
          </a:p>
          <a:p>
            <a:r>
              <a:rPr lang="en-US" sz="100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) </a:t>
            </a:r>
            <a:endParaRPr lang="en-IN" sz="1000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742813" y="4855464"/>
            <a:ext cx="0" cy="1047496"/>
          </a:xfrm>
          <a:prstGeom prst="line">
            <a:avLst/>
          </a:prstGeom>
          <a:ln w="127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9838563" y="4794504"/>
            <a:ext cx="0" cy="1108456"/>
          </a:xfrm>
          <a:prstGeom prst="line">
            <a:avLst/>
          </a:prstGeom>
          <a:ln w="127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8895946" y="5613169"/>
            <a:ext cx="10118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rgbClr val="92D050"/>
                </a:solidFill>
              </a:rPr>
              <a:t>= 6.0491e-09</a:t>
            </a:r>
            <a:endParaRPr lang="en-IN" sz="1200" dirty="0"/>
          </a:p>
        </p:txBody>
      </p:sp>
      <p:sp>
        <p:nvSpPr>
          <p:cNvPr id="24" name="Freeform 23"/>
          <p:cNvSpPr/>
          <p:nvPr/>
        </p:nvSpPr>
        <p:spPr>
          <a:xfrm>
            <a:off x="7667625" y="2828925"/>
            <a:ext cx="2305050" cy="1428750"/>
          </a:xfrm>
          <a:custGeom>
            <a:avLst/>
            <a:gdLst>
              <a:gd name="connsiteX0" fmla="*/ 0 w 2305050"/>
              <a:gd name="connsiteY0" fmla="*/ 0 h 1428750"/>
              <a:gd name="connsiteX1" fmla="*/ 1914525 w 2305050"/>
              <a:gd name="connsiteY1" fmla="*/ 238125 h 1428750"/>
              <a:gd name="connsiteX2" fmla="*/ 2305050 w 2305050"/>
              <a:gd name="connsiteY2" fmla="*/ 1428750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05050" h="1428750">
                <a:moveTo>
                  <a:pt x="0" y="0"/>
                </a:moveTo>
                <a:cubicBezTo>
                  <a:pt x="765175" y="0"/>
                  <a:pt x="1530350" y="0"/>
                  <a:pt x="1914525" y="238125"/>
                </a:cubicBezTo>
                <a:cubicBezTo>
                  <a:pt x="2298700" y="476250"/>
                  <a:pt x="2301875" y="952500"/>
                  <a:pt x="2305050" y="1428750"/>
                </a:cubicBezTo>
              </a:path>
            </a:pathLst>
          </a:custGeom>
          <a:noFill/>
          <a:ln>
            <a:solidFill>
              <a:srgbClr val="92D05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Freeform 24"/>
          <p:cNvSpPr/>
          <p:nvPr/>
        </p:nvSpPr>
        <p:spPr>
          <a:xfrm>
            <a:off x="7667625" y="2819400"/>
            <a:ext cx="1181112" cy="1466850"/>
          </a:xfrm>
          <a:custGeom>
            <a:avLst/>
            <a:gdLst>
              <a:gd name="connsiteX0" fmla="*/ 0 w 1181112"/>
              <a:gd name="connsiteY0" fmla="*/ 0 h 1466850"/>
              <a:gd name="connsiteX1" fmla="*/ 1181100 w 1181112"/>
              <a:gd name="connsiteY1" fmla="*/ 314325 h 1466850"/>
              <a:gd name="connsiteX2" fmla="*/ 19050 w 1181112"/>
              <a:gd name="connsiteY2" fmla="*/ 1466850 h 1466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1112" h="1466850">
                <a:moveTo>
                  <a:pt x="0" y="0"/>
                </a:moveTo>
                <a:cubicBezTo>
                  <a:pt x="588962" y="34925"/>
                  <a:pt x="1177925" y="69850"/>
                  <a:pt x="1181100" y="314325"/>
                </a:cubicBezTo>
                <a:cubicBezTo>
                  <a:pt x="1184275" y="558800"/>
                  <a:pt x="601662" y="1012825"/>
                  <a:pt x="19050" y="1466850"/>
                </a:cubicBezTo>
              </a:path>
            </a:pathLst>
          </a:custGeom>
          <a:noFill/>
          <a:ln>
            <a:solidFill>
              <a:srgbClr val="92D05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8" name="TextBox 27"/>
          <p:cNvSpPr txBox="1"/>
          <p:nvPr/>
        </p:nvSpPr>
        <p:spPr>
          <a:xfrm>
            <a:off x="8146884" y="2011316"/>
            <a:ext cx="19424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92D050"/>
                </a:solidFill>
              </a:rPr>
              <a:t>Step response </a:t>
            </a:r>
          </a:p>
          <a:p>
            <a:pPr algn="ctr"/>
            <a:r>
              <a:rPr lang="en-US" sz="1600" dirty="0" smtClean="0">
                <a:solidFill>
                  <a:srgbClr val="92D050"/>
                </a:solidFill>
              </a:rPr>
              <a:t>or</a:t>
            </a:r>
          </a:p>
          <a:p>
            <a:pPr algn="ctr"/>
            <a:r>
              <a:rPr lang="en-US" sz="1600" dirty="0" smtClean="0">
                <a:solidFill>
                  <a:srgbClr val="92D050"/>
                </a:solidFill>
              </a:rPr>
              <a:t>pulse response</a:t>
            </a:r>
            <a:endParaRPr lang="en-IN" sz="1600" dirty="0">
              <a:solidFill>
                <a:srgbClr val="92D050"/>
              </a:solidFill>
            </a:endParaRPr>
          </a:p>
        </p:txBody>
      </p:sp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276225" y="-236611"/>
            <a:ext cx="10515600" cy="1325563"/>
          </a:xfrm>
        </p:spPr>
        <p:txBody>
          <a:bodyPr/>
          <a:lstStyle/>
          <a:p>
            <a:r>
              <a:rPr lang="en-US" dirty="0" smtClean="0"/>
              <a:t>3. Demo</a:t>
            </a:r>
            <a:endParaRPr lang="en-IN" dirty="0"/>
          </a:p>
        </p:txBody>
      </p:sp>
      <p:sp>
        <p:nvSpPr>
          <p:cNvPr id="65" name="TextBox 64"/>
          <p:cNvSpPr txBox="1"/>
          <p:nvPr/>
        </p:nvSpPr>
        <p:spPr>
          <a:xfrm>
            <a:off x="8820150" y="2882208"/>
            <a:ext cx="35856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3.</a:t>
            </a:r>
            <a:endParaRPr lang="en-IN" sz="1600" dirty="0"/>
          </a:p>
        </p:txBody>
      </p:sp>
      <p:sp>
        <p:nvSpPr>
          <p:cNvPr id="2" name="Rectangle 1"/>
          <p:cNvSpPr/>
          <p:nvPr/>
        </p:nvSpPr>
        <p:spPr>
          <a:xfrm>
            <a:off x="8580947" y="5431336"/>
            <a:ext cx="13917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92D050"/>
                </a:solidFill>
              </a:rPr>
              <a:t>Rx_Decision_Time</a:t>
            </a:r>
            <a:r>
              <a:rPr lang="en-US" sz="1200" b="1" dirty="0">
                <a:solidFill>
                  <a:srgbClr val="92D050"/>
                </a:solidFill>
              </a:rPr>
              <a:t> </a:t>
            </a:r>
            <a:endParaRPr lang="en-IN" sz="1200" dirty="0"/>
          </a:p>
        </p:txBody>
      </p:sp>
      <p:sp>
        <p:nvSpPr>
          <p:cNvPr id="37" name="Rectangle 36"/>
          <p:cNvSpPr/>
          <p:nvPr/>
        </p:nvSpPr>
        <p:spPr>
          <a:xfrm>
            <a:off x="6040347" y="5565746"/>
            <a:ext cx="10118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rgbClr val="92D050"/>
                </a:solidFill>
              </a:rPr>
              <a:t>= 6.0491e-09</a:t>
            </a:r>
            <a:endParaRPr lang="en-IN" sz="1200" dirty="0"/>
          </a:p>
        </p:txBody>
      </p:sp>
      <p:sp>
        <p:nvSpPr>
          <p:cNvPr id="38" name="Rectangle 37"/>
          <p:cNvSpPr/>
          <p:nvPr/>
        </p:nvSpPr>
        <p:spPr>
          <a:xfrm>
            <a:off x="5725348" y="5383913"/>
            <a:ext cx="13917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92D050"/>
                </a:solidFill>
              </a:rPr>
              <a:t>Rx_Decision_Time</a:t>
            </a:r>
            <a:r>
              <a:rPr lang="en-US" sz="1200" b="1" dirty="0">
                <a:solidFill>
                  <a:srgbClr val="92D050"/>
                </a:solidFill>
              </a:rPr>
              <a:t> 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192835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24" t="48525" r="51972" b="5083"/>
          <a:stretch/>
        </p:blipFill>
        <p:spPr>
          <a:xfrm>
            <a:off x="8742098" y="4320015"/>
            <a:ext cx="2962913" cy="176068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 rot="16200000">
            <a:off x="7392894" y="4921073"/>
            <a:ext cx="25139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Step  Response (</a:t>
            </a:r>
            <a:r>
              <a:rPr lang="en-US" sz="1400" dirty="0" err="1"/>
              <a:t>s</a:t>
            </a:r>
            <a:r>
              <a:rPr lang="en-US" sz="1400" dirty="0" err="1" smtClean="0"/>
              <a:t>r</a:t>
            </a:r>
            <a:r>
              <a:rPr lang="en-US" sz="1400" dirty="0" smtClean="0"/>
              <a:t>). [V]</a:t>
            </a:r>
            <a:endParaRPr lang="en-IN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10603620" y="5584220"/>
            <a:ext cx="13821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Time [</a:t>
            </a:r>
            <a:r>
              <a:rPr lang="en-US" sz="1400" dirty="0" err="1" smtClean="0"/>
              <a:t>nsec</a:t>
            </a:r>
            <a:r>
              <a:rPr lang="en-US" sz="1400" dirty="0" smtClean="0"/>
              <a:t>]</a:t>
            </a:r>
            <a:endParaRPr lang="en-IN" sz="1400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96" t="49278" r="8100" b="4330"/>
          <a:stretch/>
        </p:blipFill>
        <p:spPr>
          <a:xfrm>
            <a:off x="5139491" y="2943582"/>
            <a:ext cx="2962913" cy="1760685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 rot="16200000">
            <a:off x="3790287" y="3535115"/>
            <a:ext cx="25139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Pulse  Response (</a:t>
            </a:r>
            <a:r>
              <a:rPr lang="en-US" sz="1400" dirty="0" err="1"/>
              <a:t>p</a:t>
            </a:r>
            <a:r>
              <a:rPr lang="en-US" sz="1400" dirty="0" err="1" smtClean="0"/>
              <a:t>r</a:t>
            </a:r>
            <a:r>
              <a:rPr lang="en-US" sz="1400" dirty="0" smtClean="0"/>
              <a:t>). [V]</a:t>
            </a:r>
            <a:endParaRPr lang="en-IN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7019301" y="4179974"/>
            <a:ext cx="13821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Time [</a:t>
            </a:r>
            <a:r>
              <a:rPr lang="en-US" sz="1400" dirty="0" err="1" smtClean="0"/>
              <a:t>nsec</a:t>
            </a:r>
            <a:r>
              <a:rPr lang="en-US" sz="1400" dirty="0" smtClean="0"/>
              <a:t>]</a:t>
            </a:r>
            <a:endParaRPr lang="en-IN" sz="140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77" t="2597" r="51219" b="51011"/>
          <a:stretch/>
        </p:blipFill>
        <p:spPr>
          <a:xfrm>
            <a:off x="472437" y="1477776"/>
            <a:ext cx="2962913" cy="1760685"/>
          </a:xfrm>
          <a:prstGeom prst="rect">
            <a:avLst/>
          </a:prstGeom>
        </p:spPr>
      </p:pic>
      <p:sp>
        <p:nvSpPr>
          <p:cNvPr id="62" name="Oval Callout 61"/>
          <p:cNvSpPr/>
          <p:nvPr/>
        </p:nvSpPr>
        <p:spPr>
          <a:xfrm>
            <a:off x="177800" y="3427237"/>
            <a:ext cx="3980060" cy="1026961"/>
          </a:xfrm>
          <a:prstGeom prst="wedgeEllipseCallout">
            <a:avLst>
              <a:gd name="adj1" fmla="val 6999"/>
              <a:gd name="adj2" fmla="val -86733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Generation of an pulse and step response from an impulse response when in the time domain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7</a:t>
            </a:fld>
            <a:endParaRPr lang="en-IN"/>
          </a:p>
        </p:txBody>
      </p:sp>
      <p:cxnSp>
        <p:nvCxnSpPr>
          <p:cNvPr id="54" name="Straight Connector 53"/>
          <p:cNvCxnSpPr/>
          <p:nvPr/>
        </p:nvCxnSpPr>
        <p:spPr>
          <a:xfrm>
            <a:off x="1028700" y="3162043"/>
            <a:ext cx="37277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548188" y="4668280"/>
            <a:ext cx="36681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18906" y="5510156"/>
            <a:ext cx="623764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smtClean="0"/>
              <a:t>Most </a:t>
            </a:r>
            <a:r>
              <a:rPr lang="en-US" sz="1600" dirty="0"/>
              <a:t>statistical analysis algorithms combine the unit interval with the impulse response to obtain either a step response or a pulse response, and complete the analysis using one of those responses.</a:t>
            </a:r>
            <a:endParaRPr lang="en-US" sz="1600" dirty="0" smtClean="0"/>
          </a:p>
        </p:txBody>
      </p:sp>
      <p:sp>
        <p:nvSpPr>
          <p:cNvPr id="66" name="Freeform 65"/>
          <p:cNvSpPr/>
          <p:nvPr/>
        </p:nvSpPr>
        <p:spPr>
          <a:xfrm>
            <a:off x="3406775" y="2004715"/>
            <a:ext cx="3181350" cy="1111818"/>
          </a:xfrm>
          <a:custGeom>
            <a:avLst/>
            <a:gdLst>
              <a:gd name="connsiteX0" fmla="*/ 0 w 3181350"/>
              <a:gd name="connsiteY0" fmla="*/ 5061 h 1224261"/>
              <a:gd name="connsiteX1" fmla="*/ 1743075 w 3181350"/>
              <a:gd name="connsiteY1" fmla="*/ 186036 h 1224261"/>
              <a:gd name="connsiteX2" fmla="*/ 3181350 w 3181350"/>
              <a:gd name="connsiteY2" fmla="*/ 1224261 h 1224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1350" h="1224261">
                <a:moveTo>
                  <a:pt x="0" y="5061"/>
                </a:moveTo>
                <a:cubicBezTo>
                  <a:pt x="606425" y="-6052"/>
                  <a:pt x="1212850" y="-17164"/>
                  <a:pt x="1743075" y="186036"/>
                </a:cubicBezTo>
                <a:cubicBezTo>
                  <a:pt x="2273300" y="389236"/>
                  <a:pt x="2727325" y="806748"/>
                  <a:pt x="3181350" y="1224261"/>
                </a:cubicBezTo>
              </a:path>
            </a:pathLst>
          </a:custGeom>
          <a:noFill/>
          <a:ln w="25400">
            <a:solidFill>
              <a:srgbClr val="92D050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8" name="TextBox 67"/>
          <p:cNvSpPr txBox="1"/>
          <p:nvPr/>
        </p:nvSpPr>
        <p:spPr>
          <a:xfrm>
            <a:off x="4106028" y="2146887"/>
            <a:ext cx="2915929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92D050"/>
                </a:solidFill>
              </a:rPr>
              <a:t>pr</a:t>
            </a:r>
            <a:r>
              <a:rPr lang="en-US" sz="1600" b="1" dirty="0" smtClean="0">
                <a:solidFill>
                  <a:srgbClr val="92D050"/>
                </a:solidFill>
              </a:rPr>
              <a:t>= </a:t>
            </a:r>
            <a:r>
              <a:rPr lang="en-US" sz="1600" b="1" dirty="0" err="1" smtClean="0">
                <a:solidFill>
                  <a:srgbClr val="92D050"/>
                </a:solidFill>
              </a:rPr>
              <a:t>pulse_stimulus</a:t>
            </a:r>
            <a:r>
              <a:rPr lang="en-US" sz="1600" b="1" dirty="0" smtClean="0">
                <a:solidFill>
                  <a:srgbClr val="92D050"/>
                </a:solidFill>
              </a:rPr>
              <a:t>      </a:t>
            </a:r>
            <a:r>
              <a:rPr lang="en-US" sz="1600" b="1" dirty="0" err="1" smtClean="0">
                <a:solidFill>
                  <a:srgbClr val="92D050"/>
                </a:solidFill>
              </a:rPr>
              <a:t>ir</a:t>
            </a:r>
            <a:endParaRPr lang="en-US" sz="1600" b="1" dirty="0" smtClean="0">
              <a:solidFill>
                <a:srgbClr val="92D050"/>
              </a:solidFill>
            </a:endParaRPr>
          </a:p>
          <a:p>
            <a:r>
              <a:rPr lang="en-US" sz="1600" b="1" dirty="0" err="1" smtClean="0">
                <a:solidFill>
                  <a:srgbClr val="92D050"/>
                </a:solidFill>
              </a:rPr>
              <a:t>pr</a:t>
            </a:r>
            <a:r>
              <a:rPr lang="en-US" sz="1600" b="1" dirty="0" smtClean="0">
                <a:solidFill>
                  <a:srgbClr val="92D050"/>
                </a:solidFill>
              </a:rPr>
              <a:t>= filter(</a:t>
            </a:r>
            <a:r>
              <a:rPr lang="en-US" sz="1600" b="1" dirty="0" err="1" smtClean="0">
                <a:solidFill>
                  <a:srgbClr val="92D050"/>
                </a:solidFill>
              </a:rPr>
              <a:t>pulse_stimulus</a:t>
            </a:r>
            <a:r>
              <a:rPr lang="en-US" sz="1600" b="1" dirty="0" smtClean="0">
                <a:solidFill>
                  <a:srgbClr val="92D050"/>
                </a:solidFill>
              </a:rPr>
              <a:t>, 1, </a:t>
            </a:r>
            <a:r>
              <a:rPr lang="en-US" sz="1600" b="1" dirty="0" err="1" smtClean="0">
                <a:solidFill>
                  <a:srgbClr val="92D050"/>
                </a:solidFill>
              </a:rPr>
              <a:t>ir</a:t>
            </a:r>
            <a:r>
              <a:rPr lang="en-US" sz="1600" b="1" dirty="0" smtClean="0">
                <a:solidFill>
                  <a:srgbClr val="92D050"/>
                </a:solidFill>
              </a:rPr>
              <a:t>)</a:t>
            </a:r>
            <a:endParaRPr lang="en-IN" sz="1600" b="1" dirty="0">
              <a:solidFill>
                <a:srgbClr val="92D050"/>
              </a:solidFill>
            </a:endParaRPr>
          </a:p>
        </p:txBody>
      </p:sp>
      <p:sp>
        <p:nvSpPr>
          <p:cNvPr id="71" name="Freeform 70"/>
          <p:cNvSpPr/>
          <p:nvPr/>
        </p:nvSpPr>
        <p:spPr>
          <a:xfrm>
            <a:off x="3435350" y="1697267"/>
            <a:ext cx="6696075" cy="2808772"/>
          </a:xfrm>
          <a:custGeom>
            <a:avLst/>
            <a:gdLst>
              <a:gd name="connsiteX0" fmla="*/ 0 w 6696075"/>
              <a:gd name="connsiteY0" fmla="*/ 274408 h 2941408"/>
              <a:gd name="connsiteX1" fmla="*/ 2257425 w 6696075"/>
              <a:gd name="connsiteY1" fmla="*/ 7708 h 2941408"/>
              <a:gd name="connsiteX2" fmla="*/ 3800475 w 6696075"/>
              <a:gd name="connsiteY2" fmla="*/ 541108 h 2941408"/>
              <a:gd name="connsiteX3" fmla="*/ 6696075 w 6696075"/>
              <a:gd name="connsiteY3" fmla="*/ 2941408 h 2941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96075" h="2941408">
                <a:moveTo>
                  <a:pt x="0" y="274408"/>
                </a:moveTo>
                <a:cubicBezTo>
                  <a:pt x="812006" y="118833"/>
                  <a:pt x="1624013" y="-36742"/>
                  <a:pt x="2257425" y="7708"/>
                </a:cubicBezTo>
                <a:cubicBezTo>
                  <a:pt x="2890837" y="52158"/>
                  <a:pt x="3060700" y="52158"/>
                  <a:pt x="3800475" y="541108"/>
                </a:cubicBezTo>
                <a:cubicBezTo>
                  <a:pt x="4540250" y="1030058"/>
                  <a:pt x="5618162" y="1985733"/>
                  <a:pt x="6696075" y="2941408"/>
                </a:cubicBezTo>
              </a:path>
            </a:pathLst>
          </a:custGeom>
          <a:noFill/>
          <a:ln w="25400">
            <a:solidFill>
              <a:srgbClr val="92D050"/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151889" y="1524099"/>
                <a:ext cx="1157471" cy="37664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92D050"/>
                    </a:solidFill>
                  </a:rPr>
                  <a:t>sr=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𝒊𝒓</m:t>
                        </m:r>
                      </m:e>
                    </m:nary>
                    <m:r>
                      <a:rPr lang="en-US" sz="1600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600" b="1" i="1" smtClean="0">
                        <a:solidFill>
                          <a:srgbClr val="92D050"/>
                        </a:solidFill>
                        <a:latin typeface="Cambria Math" panose="02040503050406030204" pitchFamily="18" charset="0"/>
                      </a:rPr>
                      <m:t>𝒅𝒕</m:t>
                    </m:r>
                  </m:oMath>
                </a14:m>
                <a:endParaRPr lang="en-US" sz="1600" b="1" dirty="0" smtClean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1889" y="1524099"/>
                <a:ext cx="1157471" cy="376642"/>
              </a:xfrm>
              <a:prstGeom prst="rect">
                <a:avLst/>
              </a:prstGeom>
              <a:blipFill>
                <a:blip r:embed="rId3"/>
                <a:stretch>
                  <a:fillRect l="-4211" t="-125806" r="-7895" b="-18225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448099" y="3595970"/>
            <a:ext cx="3570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The impulse response </a:t>
            </a:r>
            <a:r>
              <a:rPr lang="en-US" sz="1600" i="1" u="sng" dirty="0"/>
              <a:t>does not hold any information pertaining to a unit </a:t>
            </a:r>
            <a:r>
              <a:rPr lang="en-US" sz="1600" i="1" u="sng" dirty="0" smtClean="0"/>
              <a:t>interval</a:t>
            </a:r>
            <a:endParaRPr lang="en-US" sz="1600" dirty="0"/>
          </a:p>
        </p:txBody>
      </p:sp>
      <p:sp>
        <p:nvSpPr>
          <p:cNvPr id="59" name="Freeform 58"/>
          <p:cNvSpPr/>
          <p:nvPr/>
        </p:nvSpPr>
        <p:spPr>
          <a:xfrm>
            <a:off x="8014008" y="2579690"/>
            <a:ext cx="2705520" cy="1950783"/>
          </a:xfrm>
          <a:custGeom>
            <a:avLst/>
            <a:gdLst>
              <a:gd name="connsiteX0" fmla="*/ 3364992 w 3660868"/>
              <a:gd name="connsiteY0" fmla="*/ 2641534 h 2641534"/>
              <a:gd name="connsiteX1" fmla="*/ 3328416 w 3660868"/>
              <a:gd name="connsiteY1" fmla="*/ 35494 h 2641534"/>
              <a:gd name="connsiteX2" fmla="*/ 0 w 3660868"/>
              <a:gd name="connsiteY2" fmla="*/ 1370518 h 264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60868" h="2641534">
                <a:moveTo>
                  <a:pt x="3364992" y="2641534"/>
                </a:moveTo>
                <a:cubicBezTo>
                  <a:pt x="3627120" y="1444432"/>
                  <a:pt x="3889248" y="247330"/>
                  <a:pt x="3328416" y="35494"/>
                </a:cubicBezTo>
                <a:cubicBezTo>
                  <a:pt x="2767584" y="-176342"/>
                  <a:pt x="1383792" y="597088"/>
                  <a:pt x="0" y="1370518"/>
                </a:cubicBezTo>
              </a:path>
            </a:pathLst>
          </a:custGeom>
          <a:noFill/>
          <a:ln w="25400">
            <a:solidFill>
              <a:srgbClr val="92D05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8755454" y="2275239"/>
                <a:ext cx="2917704" cy="36112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 err="1" smtClean="0">
                    <a:solidFill>
                      <a:srgbClr val="92D050"/>
                    </a:solidFill>
                  </a:rPr>
                  <a:t>pr</a:t>
                </a:r>
                <a:r>
                  <a:rPr lang="en-US" sz="1600" b="1" dirty="0" smtClean="0">
                    <a:solidFill>
                      <a:srgbClr val="92D050"/>
                    </a:solidFill>
                  </a:rPr>
                  <a:t>=</a:t>
                </a:r>
                <a:r>
                  <a:rPr lang="en-US" sz="1600" b="1" dirty="0" err="1" smtClean="0">
                    <a:solidFill>
                      <a:srgbClr val="92D050"/>
                    </a:solidFill>
                  </a:rPr>
                  <a:t>sr</a:t>
                </a:r>
                <a:r>
                  <a:rPr lang="en-US" sz="1600" b="1" dirty="0" smtClean="0">
                    <a:solidFill>
                      <a:srgbClr val="92D050"/>
                    </a:solidFill>
                  </a:rPr>
                  <a:t>- </a:t>
                </a:r>
                <a:r>
                  <a:rPr lang="en-US" sz="1600" b="1" dirty="0" err="1" smtClean="0">
                    <a:solidFill>
                      <a:srgbClr val="92D050"/>
                    </a:solidFill>
                  </a:rPr>
                  <a:t>sr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b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𝒅𝒆𝒍𝒂𝒚𝒆𝒅</m:t>
                        </m:r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𝒃𝒚</m:t>
                        </m:r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 smtClean="0">
                            <a:solidFill>
                              <a:srgbClr val="92D050"/>
                            </a:solidFill>
                            <a:latin typeface="Cambria Math" panose="02040503050406030204" pitchFamily="18" charset="0"/>
                          </a:rPr>
                          <m:t>𝑼𝑰</m:t>
                        </m:r>
                      </m:sub>
                    </m:sSub>
                  </m:oMath>
                </a14:m>
                <a:endParaRPr lang="en-US" sz="1600" b="1" dirty="0" smtClean="0">
                  <a:solidFill>
                    <a:srgbClr val="92D050"/>
                  </a:solidFill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5454" y="2275239"/>
                <a:ext cx="2917704" cy="361125"/>
              </a:xfrm>
              <a:prstGeom prst="rect">
                <a:avLst/>
              </a:prstGeom>
              <a:blipFill>
                <a:blip r:embed="rId4"/>
                <a:stretch>
                  <a:fillRect l="-1044" t="-3390" b="-1694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Box 72"/>
          <p:cNvSpPr txBox="1"/>
          <p:nvPr/>
        </p:nvSpPr>
        <p:spPr>
          <a:xfrm rot="16200000">
            <a:off x="-876767" y="2155034"/>
            <a:ext cx="25139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Impulse Response (</a:t>
            </a:r>
            <a:r>
              <a:rPr lang="en-US" sz="1400" dirty="0" err="1" smtClean="0"/>
              <a:t>ir</a:t>
            </a:r>
            <a:r>
              <a:rPr lang="en-US" sz="1400" dirty="0" smtClean="0"/>
              <a:t>). [1/s]</a:t>
            </a:r>
            <a:endParaRPr lang="en-IN" sz="1400" dirty="0"/>
          </a:p>
        </p:txBody>
      </p:sp>
      <p:sp>
        <p:nvSpPr>
          <p:cNvPr id="63" name="TextBox 62"/>
          <p:cNvSpPr txBox="1"/>
          <p:nvPr/>
        </p:nvSpPr>
        <p:spPr>
          <a:xfrm>
            <a:off x="7529791" y="6078041"/>
            <a:ext cx="3213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*where, the pulse stimulus </a:t>
            </a:r>
            <a:r>
              <a:rPr lang="en-US" sz="1100" dirty="0"/>
              <a:t>that has value of </a:t>
            </a:r>
            <a:endParaRPr lang="en-IN" sz="1100" dirty="0"/>
          </a:p>
          <a:p>
            <a:r>
              <a:rPr lang="en-US" sz="1100" dirty="0"/>
              <a:t>1 for 0 &lt;= t &lt; bit period </a:t>
            </a:r>
            <a:endParaRPr lang="en-IN" sz="1100" dirty="0"/>
          </a:p>
          <a:p>
            <a:r>
              <a:rPr lang="en-US" sz="1100" dirty="0"/>
              <a:t>and </a:t>
            </a:r>
            <a:endParaRPr lang="en-IN" sz="1100" dirty="0"/>
          </a:p>
          <a:p>
            <a:r>
              <a:rPr lang="en-US" sz="1100" dirty="0"/>
              <a:t>0 at t &gt;= bit period.</a:t>
            </a:r>
            <a:endParaRPr lang="en-IN" sz="1100" dirty="0"/>
          </a:p>
        </p:txBody>
      </p:sp>
      <p:cxnSp>
        <p:nvCxnSpPr>
          <p:cNvPr id="74" name="Straight Connector 73"/>
          <p:cNvCxnSpPr/>
          <p:nvPr/>
        </p:nvCxnSpPr>
        <p:spPr>
          <a:xfrm>
            <a:off x="7556500" y="6074805"/>
            <a:ext cx="44293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8781455" y="2573111"/>
            <a:ext cx="2891703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92D050"/>
                </a:solidFill>
              </a:rPr>
              <a:t>Assume, rise and fall time are equal.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288239" y="2685593"/>
            <a:ext cx="13821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Time [</a:t>
            </a:r>
            <a:r>
              <a:rPr lang="en-US" sz="1400" dirty="0" err="1" smtClean="0"/>
              <a:t>nsec</a:t>
            </a:r>
            <a:r>
              <a:rPr lang="en-US" sz="1400" dirty="0" smtClean="0"/>
              <a:t>]</a:t>
            </a:r>
            <a:endParaRPr lang="en-IN" sz="1400" dirty="0"/>
          </a:p>
        </p:txBody>
      </p:sp>
      <p:sp>
        <p:nvSpPr>
          <p:cNvPr id="93" name="Oval 92"/>
          <p:cNvSpPr/>
          <p:nvPr/>
        </p:nvSpPr>
        <p:spPr>
          <a:xfrm>
            <a:off x="5843588" y="2228850"/>
            <a:ext cx="173831" cy="173831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4" name="TextBox 93"/>
          <p:cNvSpPr txBox="1"/>
          <p:nvPr/>
        </p:nvSpPr>
        <p:spPr>
          <a:xfrm>
            <a:off x="5830967" y="2148485"/>
            <a:ext cx="2181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92D050"/>
                </a:solidFill>
              </a:rPr>
              <a:t>x</a:t>
            </a:r>
            <a:endParaRPr lang="en-IN" sz="1400" dirty="0">
              <a:solidFill>
                <a:srgbClr val="92D050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6430475" y="3595970"/>
            <a:ext cx="0" cy="858324"/>
          </a:xfrm>
          <a:prstGeom prst="line">
            <a:avLst/>
          </a:prstGeom>
          <a:ln w="127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10011698" y="5008046"/>
            <a:ext cx="0" cy="858324"/>
          </a:xfrm>
          <a:prstGeom prst="line">
            <a:avLst/>
          </a:prstGeom>
          <a:ln w="127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0277071" y="5301327"/>
            <a:ext cx="10118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rgbClr val="92D050"/>
                </a:solidFill>
              </a:rPr>
              <a:t>= 6.0491e-09</a:t>
            </a:r>
            <a:endParaRPr lang="en-IN" sz="1200" dirty="0"/>
          </a:p>
        </p:txBody>
      </p:sp>
      <p:sp>
        <p:nvSpPr>
          <p:cNvPr id="41" name="Rectangle 40"/>
          <p:cNvSpPr/>
          <p:nvPr/>
        </p:nvSpPr>
        <p:spPr>
          <a:xfrm>
            <a:off x="9962072" y="5119494"/>
            <a:ext cx="13917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92D050"/>
                </a:solidFill>
              </a:rPr>
              <a:t>Rx_Decision_Time</a:t>
            </a:r>
            <a:r>
              <a:rPr lang="en-US" sz="1200" b="1" dirty="0">
                <a:solidFill>
                  <a:srgbClr val="92D050"/>
                </a:solidFill>
              </a:rPr>
              <a:t> </a:t>
            </a:r>
            <a:endParaRPr lang="en-IN" sz="1200" dirty="0"/>
          </a:p>
        </p:txBody>
      </p:sp>
      <p:sp>
        <p:nvSpPr>
          <p:cNvPr id="44" name="Rectangle 43"/>
          <p:cNvSpPr/>
          <p:nvPr/>
        </p:nvSpPr>
        <p:spPr>
          <a:xfrm>
            <a:off x="6985535" y="3326910"/>
            <a:ext cx="101181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rgbClr val="92D050"/>
                </a:solidFill>
              </a:rPr>
              <a:t>= 6.0491e-09</a:t>
            </a:r>
            <a:endParaRPr lang="en-IN" sz="1200" dirty="0"/>
          </a:p>
        </p:txBody>
      </p:sp>
      <p:sp>
        <p:nvSpPr>
          <p:cNvPr id="45" name="Rectangle 44"/>
          <p:cNvSpPr/>
          <p:nvPr/>
        </p:nvSpPr>
        <p:spPr>
          <a:xfrm>
            <a:off x="6670536" y="3145077"/>
            <a:ext cx="13917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 err="1">
                <a:solidFill>
                  <a:srgbClr val="92D050"/>
                </a:solidFill>
              </a:rPr>
              <a:t>Rx_Decision_Time</a:t>
            </a:r>
            <a:r>
              <a:rPr lang="en-US" sz="1200" b="1" dirty="0">
                <a:solidFill>
                  <a:srgbClr val="92D050"/>
                </a:solidFill>
              </a:rPr>
              <a:t> 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271413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79349" y="3783054"/>
            <a:ext cx="6343445" cy="2478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5989320" y="3586227"/>
            <a:ext cx="4910328" cy="2478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Oval Callout 14"/>
          <p:cNvSpPr/>
          <p:nvPr/>
        </p:nvSpPr>
        <p:spPr>
          <a:xfrm>
            <a:off x="8781493" y="1743204"/>
            <a:ext cx="3410506" cy="1777236"/>
          </a:xfrm>
          <a:prstGeom prst="wedgeEllipseCallout">
            <a:avLst>
              <a:gd name="adj1" fmla="val -99385"/>
              <a:gd name="adj2" fmla="val 70625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The RX IBIS-AMI model returns a modified impulse response.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“</a:t>
            </a:r>
            <a:r>
              <a:rPr lang="en-US" sz="1600" dirty="0">
                <a:solidFill>
                  <a:schemeClr val="tx1"/>
                </a:solidFill>
              </a:rPr>
              <a:t>B</a:t>
            </a:r>
            <a:r>
              <a:rPr lang="en-US" sz="1600" dirty="0" smtClean="0">
                <a:solidFill>
                  <a:schemeClr val="tx1"/>
                </a:solidFill>
              </a:rPr>
              <a:t>all in the IBIS-AMI model developers court”.</a:t>
            </a:r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4003577" y="2663987"/>
            <a:ext cx="3307431" cy="922240"/>
          </a:xfrm>
          <a:prstGeom prst="wedgeEllipseCallout">
            <a:avLst>
              <a:gd name="adj1" fmla="val -53523"/>
              <a:gd name="adj2" fmla="val 103720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5072219" y="2611471"/>
            <a:ext cx="1395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Question #3,</a:t>
            </a:r>
            <a:endParaRPr lang="en-US" dirty="0" smtClean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66700" y="1238308"/>
            <a:ext cx="11327892" cy="5478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76176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Parameter: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14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Required: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No, and illegal before 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AMI_Version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7.1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Direction:	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Rx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Descriptors: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Usage:                   Out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Type:                    Float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Format:                 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Default:                 Value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Description:</a:t>
            </a: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n-US" altLang="zh-CN" sz="14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numeric_literal</a:t>
            </a:r>
            <a:r>
              <a:rPr kumimoji="0" lang="en-US" altLang="zh-CN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The AMI_Init model outputs a time value in seconds, which is the receiver decision point of the symbol that the threshold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crossing  started </a:t>
            </a:r>
            <a:r>
              <a:rPr lang="en-US" altLang="zh-CN" sz="1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respect to time zero of the impulse response returned by the model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In the AMI_Init flow, this decision point </a:t>
            </a:r>
          </a:p>
          <a:p>
            <a:pPr lvl="0"/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represents the </a:t>
            </a:r>
            <a:r>
              <a:rPr lang="en-US" altLang="zh-CN" sz="1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 </a:t>
            </a:r>
            <a:r>
              <a:rPr lang="en-US" altLang="zh-CN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altLang="zh-CN" sz="1400" u="sng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median </a:t>
            </a:r>
            <a:r>
              <a:rPr lang="en-US" altLang="zh-CN" sz="1400" u="sng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sampling point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1400" dirty="0" smtClean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Usage Rules:	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EDA tool when using the AMI_Init flow uses this information in determining the cursor, precursor and post cursor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locations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zh-CN" sz="1400" dirty="0" smtClean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zh-CN" sz="1400" dirty="0" err="1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Rx_Decision_Time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takes precedence over 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Rx_Clock_Recovery_Mean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statistical (</a:t>
            </a:r>
            <a:r>
              <a:rPr lang="en-US" altLang="zh-CN" sz="14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processing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1400" dirty="0" smtClean="0">
              <a:solidFill>
                <a:srgbClr val="2222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omitted, the EDA tool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to determine the </a:t>
            </a:r>
            <a:r>
              <a:rPr lang="en-US" altLang="zh-CN" sz="1400" u="sng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receiver decision point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en-US" altLang="zh-CN" sz="14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altLang="zh-CN" sz="14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own.</a:t>
            </a:r>
            <a:endParaRPr kumimoji="0" lang="en-US" altLang="zh-CN" sz="1400" b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4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400" b="0" i="1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kumimoji="0" lang="en-US" altLang="zh-CN" sz="105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altLang="zh-CN" sz="1050" dirty="0" err="1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Rx_Decision_Time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(Usage Out) (Value 0.0) (Type Float)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(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Description "The time value in seconds, which is the receiver decision point of the symbol that the threshold </a:t>
            </a:r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crossing started</a:t>
            </a:r>
          </a:p>
          <a:p>
            <a:r>
              <a:rPr lang="en-US" altLang="zh-CN" sz="1050" dirty="0" smtClean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		with respect </a:t>
            </a:r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time zero of the impulse response.") </a:t>
            </a:r>
          </a:p>
          <a:p>
            <a:r>
              <a:rPr lang="en-US" altLang="zh-CN" sz="1050" dirty="0">
                <a:solidFill>
                  <a:srgbClr val="222222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77314" y="2875887"/>
            <a:ext cx="2945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 we call out a mean or median sampling point?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Feedback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8</a:t>
            </a:fld>
            <a:endParaRPr lang="en-IN"/>
          </a:p>
        </p:txBody>
      </p:sp>
      <p:sp>
        <p:nvSpPr>
          <p:cNvPr id="6" name="Oval Callout 5"/>
          <p:cNvSpPr/>
          <p:nvPr/>
        </p:nvSpPr>
        <p:spPr>
          <a:xfrm>
            <a:off x="4052345" y="521560"/>
            <a:ext cx="3307431" cy="922240"/>
          </a:xfrm>
          <a:prstGeom prst="wedgeEllipseCallout">
            <a:avLst>
              <a:gd name="adj1" fmla="val -62094"/>
              <a:gd name="adj2" fmla="val 62078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5111843" y="523908"/>
            <a:ext cx="1395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Question #1</a:t>
            </a:r>
            <a:r>
              <a:rPr lang="en-US" dirty="0" smtClean="0"/>
              <a:t>,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6938" y="788324"/>
            <a:ext cx="2945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different name for the parameter?</a:t>
            </a:r>
          </a:p>
        </p:txBody>
      </p:sp>
      <p:sp>
        <p:nvSpPr>
          <p:cNvPr id="17" name="Oval Callout 16"/>
          <p:cNvSpPr/>
          <p:nvPr/>
        </p:nvSpPr>
        <p:spPr>
          <a:xfrm>
            <a:off x="5141656" y="1502465"/>
            <a:ext cx="3307431" cy="922240"/>
          </a:xfrm>
          <a:prstGeom prst="wedgeEllipseCallout">
            <a:avLst>
              <a:gd name="adj1" fmla="val -129829"/>
              <a:gd name="adj2" fmla="val 71992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8" name="TextBox 17"/>
          <p:cNvSpPr txBox="1"/>
          <p:nvPr/>
        </p:nvSpPr>
        <p:spPr>
          <a:xfrm>
            <a:off x="6210298" y="1449949"/>
            <a:ext cx="1395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Question #</a:t>
            </a:r>
            <a:r>
              <a:rPr lang="en-US" u="sng" dirty="0"/>
              <a:t>2</a:t>
            </a:r>
            <a:r>
              <a:rPr lang="en-US" dirty="0" smtClean="0"/>
              <a:t>,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15393" y="1714365"/>
            <a:ext cx="2945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May </a:t>
            </a:r>
            <a:r>
              <a:rPr lang="en-US" dirty="0"/>
              <a:t>we support fractional value of </a:t>
            </a:r>
            <a:r>
              <a:rPr lang="en-US" dirty="0" smtClean="0"/>
              <a:t>UI?</a:t>
            </a:r>
          </a:p>
        </p:txBody>
      </p:sp>
      <p:sp>
        <p:nvSpPr>
          <p:cNvPr id="20" name="Oval Callout 19"/>
          <p:cNvSpPr/>
          <p:nvPr/>
        </p:nvSpPr>
        <p:spPr>
          <a:xfrm>
            <a:off x="8326877" y="4750175"/>
            <a:ext cx="3307431" cy="922240"/>
          </a:xfrm>
          <a:prstGeom prst="wedgeEllipseCallout">
            <a:avLst>
              <a:gd name="adj1" fmla="val -116558"/>
              <a:gd name="adj2" fmla="val 6554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1" name="TextBox 20"/>
          <p:cNvSpPr txBox="1"/>
          <p:nvPr/>
        </p:nvSpPr>
        <p:spPr>
          <a:xfrm>
            <a:off x="9395519" y="4743379"/>
            <a:ext cx="13957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 smtClean="0"/>
              <a:t>Question #5,</a:t>
            </a:r>
            <a:endParaRPr lang="en-US" sz="16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8500614" y="5007795"/>
            <a:ext cx="29202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 smtClean="0"/>
              <a:t>Editorial change</a:t>
            </a:r>
            <a:r>
              <a:rPr lang="en-US" sz="1600" dirty="0" smtClean="0"/>
              <a:t>: “receiver delay point </a:t>
            </a:r>
            <a:r>
              <a:rPr lang="en-US" sz="1600" u="sng" dirty="0" smtClean="0"/>
              <a:t>transition delay</a:t>
            </a:r>
            <a:r>
              <a:rPr lang="en-US" sz="1600" dirty="0" smtClean="0"/>
              <a:t>”?</a:t>
            </a:r>
          </a:p>
        </p:txBody>
      </p:sp>
      <p:sp>
        <p:nvSpPr>
          <p:cNvPr id="23" name="Oval Callout 22"/>
          <p:cNvSpPr/>
          <p:nvPr/>
        </p:nvSpPr>
        <p:spPr>
          <a:xfrm>
            <a:off x="7524369" y="178359"/>
            <a:ext cx="4564556" cy="1536005"/>
          </a:xfrm>
          <a:prstGeom prst="wedgeEllipseCallout">
            <a:avLst>
              <a:gd name="adj1" fmla="val -53892"/>
              <a:gd name="adj2" fmla="val 177590"/>
            </a:avLst>
          </a:prstGeom>
          <a:solidFill>
            <a:srgbClr val="F9ED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24" name="TextBox 23"/>
          <p:cNvSpPr txBox="1"/>
          <p:nvPr/>
        </p:nvSpPr>
        <p:spPr>
          <a:xfrm>
            <a:off x="9141636" y="137355"/>
            <a:ext cx="1395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Question #4</a:t>
            </a:r>
            <a:r>
              <a:rPr lang="en-US" dirty="0" smtClean="0"/>
              <a:t>,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41130" y="421333"/>
            <a:ext cx="439674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Suggestion:  “which is the delay between the logic transition at the decision point of the receiver for the input symbol and…”; there’s a question here about whether logic transition is correct, as it may include some additional internal receiver </a:t>
            </a:r>
            <a:r>
              <a:rPr lang="en-US" sz="1400" dirty="0" smtClean="0"/>
              <a:t>delay</a:t>
            </a:r>
            <a:r>
              <a:rPr lang="en-US" sz="1400" dirty="0"/>
              <a:t> </a:t>
            </a:r>
            <a:r>
              <a:rPr lang="en-US" sz="14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7386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DD8B3-D46E-4CDB-8040-88411C5D25CC}" type="slidenum">
              <a:rPr lang="en-IN" smtClean="0"/>
              <a:t>9</a:t>
            </a:fld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1895856" y="2735537"/>
            <a:ext cx="76504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u="sng" dirty="0">
                <a:latin typeface="Calibri" panose="020F0502020204030204" pitchFamily="34" charset="0"/>
                <a:ea typeface="Calibri" panose="020F0502020204030204" pitchFamily="34" charset="0"/>
              </a:rPr>
              <a:t>Mike M.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IN" dirty="0" smtClean="0">
                <a:latin typeface="Calibri" panose="020F0502020204030204" pitchFamily="34" charset="0"/>
                <a:ea typeface="Calibri" panose="020F0502020204030204" pitchFamily="34" charset="0"/>
              </a:rPr>
              <a:t>Is 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</a:rPr>
              <a:t>symbol time used here so that PAM4 is </a:t>
            </a:r>
            <a:r>
              <a:rPr lang="en-IN" dirty="0" err="1">
                <a:latin typeface="Calibri" panose="020F0502020204030204" pitchFamily="34" charset="0"/>
                <a:ea typeface="Calibri" panose="020F0502020204030204" pitchFamily="34" charset="0"/>
              </a:rPr>
              <a:t>supportd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</a:rPr>
              <a:t>?</a:t>
            </a:r>
            <a:br>
              <a:rPr lang="en-IN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IN" u="sng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en-IN" u="sng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IN" u="sng" dirty="0">
                <a:latin typeface="Calibri" panose="020F0502020204030204" pitchFamily="34" charset="0"/>
                <a:ea typeface="Calibri" panose="020F0502020204030204" pitchFamily="34" charset="0"/>
              </a:rPr>
              <a:t>Hansel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</a:rPr>
              <a:t>: I believe the EDA tool would set the appropriate bit time/ symbol time when detected is PAM4.</a:t>
            </a:r>
            <a:br>
              <a:rPr lang="en-IN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</a:rPr>
              <a:t>Good question!</a:t>
            </a:r>
            <a:endParaRPr lang="en-IN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Question. </a:t>
            </a:r>
            <a:br>
              <a:rPr lang="en-US" dirty="0" smtClean="0"/>
            </a:br>
            <a:r>
              <a:rPr lang="en-US" dirty="0" smtClean="0"/>
              <a:t>What is the symbol time/ bit time used for PAM4?</a:t>
            </a:r>
            <a:endParaRPr lang="en-IN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601706D-42C7-4C93-A593-D62F51552C04}"/>
              </a:ext>
            </a:extLst>
          </p:cNvPr>
          <p:cNvSpPr txBox="1">
            <a:spLocks/>
          </p:cNvSpPr>
          <p:nvPr/>
        </p:nvSpPr>
        <p:spPr>
          <a:xfrm>
            <a:off x="1895856" y="4352134"/>
            <a:ext cx="3204556" cy="168388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/>
              <a:t>long AMI_Init (double *</a:t>
            </a:r>
            <a:r>
              <a:rPr lang="en-US" sz="1400" dirty="0" err="1"/>
              <a:t>impulse_matrix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long </a:t>
            </a:r>
            <a:r>
              <a:rPr lang="en-US" sz="1400" dirty="0" err="1"/>
              <a:t>number_of_rows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long aggressors,</a:t>
            </a:r>
            <a:br>
              <a:rPr lang="en-US" sz="1400" dirty="0"/>
            </a:br>
            <a:r>
              <a:rPr lang="en-US" sz="1400" dirty="0"/>
              <a:t>double </a:t>
            </a:r>
            <a:r>
              <a:rPr lang="en-US" sz="1400" dirty="0" err="1">
                <a:solidFill>
                  <a:srgbClr val="0000FF"/>
                </a:solidFill>
              </a:rPr>
              <a:t>sample_interval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double </a:t>
            </a:r>
            <a:r>
              <a:rPr lang="en-US" sz="1400" dirty="0" err="1">
                <a:solidFill>
                  <a:srgbClr val="FF0000"/>
                </a:solidFill>
              </a:rPr>
              <a:t>bit_time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char *</a:t>
            </a:r>
            <a:r>
              <a:rPr lang="en-US" sz="1400" dirty="0" err="1"/>
              <a:t>AMI_parameters_in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char **</a:t>
            </a:r>
            <a:r>
              <a:rPr lang="en-US" sz="1400" dirty="0" err="1"/>
              <a:t>AMI_parameters_out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void **</a:t>
            </a:r>
            <a:r>
              <a:rPr lang="en-US" sz="1400" dirty="0" err="1"/>
              <a:t>AMI_memory_handle</a:t>
            </a:r>
            <a:r>
              <a:rPr lang="en-US" sz="1400" dirty="0"/>
              <a:t>,</a:t>
            </a:r>
            <a:br>
              <a:rPr lang="en-US" sz="1400" dirty="0"/>
            </a:br>
            <a:r>
              <a:rPr lang="en-US" sz="1400" dirty="0"/>
              <a:t>char **</a:t>
            </a:r>
            <a:r>
              <a:rPr lang="en-US" sz="1400" dirty="0" err="1"/>
              <a:t>msg</a:t>
            </a:r>
            <a:r>
              <a:rPr lang="en-US" sz="1400" dirty="0" smtClean="0"/>
              <a:t>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59552" y="4368311"/>
            <a:ext cx="46817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/>
              <a:t>For 56 </a:t>
            </a:r>
            <a:r>
              <a:rPr lang="en-US" sz="1400" u="sng" dirty="0" err="1" smtClean="0"/>
              <a:t>Gbps</a:t>
            </a:r>
            <a:r>
              <a:rPr lang="en-US" sz="1400" u="sng" dirty="0" smtClean="0"/>
              <a:t> NRZ and 32 samples per UI</a:t>
            </a:r>
            <a:r>
              <a:rPr lang="en-US" sz="1400" dirty="0" smtClean="0"/>
              <a:t>,</a:t>
            </a:r>
          </a:p>
          <a:p>
            <a:r>
              <a:rPr lang="en-US" sz="1400" dirty="0" err="1" smtClean="0"/>
              <a:t>bit_time</a:t>
            </a:r>
            <a:r>
              <a:rPr lang="en-US" sz="1400" dirty="0" smtClean="0"/>
              <a:t>= 1/(56e9)</a:t>
            </a:r>
          </a:p>
          <a:p>
            <a:r>
              <a:rPr lang="en-US" sz="1400" dirty="0" err="1" smtClean="0"/>
              <a:t>sample_interval</a:t>
            </a:r>
            <a:r>
              <a:rPr lang="en-US" sz="1400" dirty="0"/>
              <a:t>= (1/(56e9</a:t>
            </a:r>
            <a:r>
              <a:rPr lang="en-US" sz="1400" dirty="0" smtClean="0"/>
              <a:t>))/32</a:t>
            </a:r>
            <a:endParaRPr lang="en-IN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5559552" y="5199064"/>
            <a:ext cx="46817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/>
              <a:t>For 56 </a:t>
            </a:r>
            <a:r>
              <a:rPr lang="en-US" sz="1400" u="sng" dirty="0" err="1" smtClean="0"/>
              <a:t>Gbps</a:t>
            </a:r>
            <a:r>
              <a:rPr lang="en-US" sz="1400" u="sng" dirty="0" smtClean="0"/>
              <a:t> PAM4 and 32 samples per UI</a:t>
            </a:r>
            <a:r>
              <a:rPr lang="en-US" sz="1400" dirty="0" smtClean="0"/>
              <a:t>,</a:t>
            </a:r>
          </a:p>
          <a:p>
            <a:r>
              <a:rPr lang="en-US" sz="1400" dirty="0" err="1" smtClean="0"/>
              <a:t>bit_time</a:t>
            </a:r>
            <a:r>
              <a:rPr lang="en-US" sz="1400" dirty="0" smtClean="0"/>
              <a:t>= 1/(56e9/2)</a:t>
            </a:r>
          </a:p>
          <a:p>
            <a:r>
              <a:rPr lang="en-US" sz="1400" dirty="0" err="1" smtClean="0"/>
              <a:t>sample_interval</a:t>
            </a:r>
            <a:r>
              <a:rPr lang="en-US" sz="1400" dirty="0" smtClean="0"/>
              <a:t>= </a:t>
            </a:r>
            <a:r>
              <a:rPr lang="en-US" sz="1400" dirty="0"/>
              <a:t>(1/(</a:t>
            </a:r>
            <a:r>
              <a:rPr lang="en-US" sz="1400" dirty="0" smtClean="0"/>
              <a:t>56e9/2))/</a:t>
            </a:r>
            <a:r>
              <a:rPr lang="en-US" sz="1400" dirty="0"/>
              <a:t>32</a:t>
            </a:r>
            <a:endParaRPr lang="en-IN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5559552" y="6038311"/>
            <a:ext cx="5919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this being followed by EDA tools and model developers?</a:t>
            </a:r>
          </a:p>
          <a:p>
            <a:r>
              <a:rPr lang="en-US" dirty="0" smtClean="0"/>
              <a:t>Answer. Yes.</a:t>
            </a:r>
            <a:endParaRPr lang="en-IN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737360" y="4212865"/>
            <a:ext cx="9518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4063" y="1562179"/>
            <a:ext cx="6336305" cy="12022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933688" y="4563664"/>
            <a:ext cx="3422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Sample_interval</a:t>
            </a:r>
            <a:r>
              <a:rPr lang="en-US" sz="1600" dirty="0" smtClean="0"/>
              <a:t> (aka </a:t>
            </a:r>
            <a:r>
              <a:rPr lang="en-US" sz="1600" dirty="0" err="1" smtClean="0"/>
              <a:t>time_step</a:t>
            </a:r>
            <a:r>
              <a:rPr lang="en-US" sz="1600" dirty="0" smtClean="0"/>
              <a:t>)</a:t>
            </a:r>
          </a:p>
          <a:p>
            <a:endParaRPr lang="en-US" sz="1600" dirty="0"/>
          </a:p>
          <a:p>
            <a:r>
              <a:rPr lang="en-US" sz="1600" u="sng" dirty="0" err="1" smtClean="0"/>
              <a:t>bit_time</a:t>
            </a:r>
            <a:r>
              <a:rPr lang="en-US" sz="1600" u="sng" dirty="0"/>
              <a:t> </a:t>
            </a:r>
            <a:r>
              <a:rPr lang="en-US" sz="1600" u="sng" dirty="0" smtClean="0"/>
              <a:t>(aka symbol time</a:t>
            </a:r>
            <a:br>
              <a:rPr lang="en-US" sz="1600" u="sng" dirty="0" smtClean="0"/>
            </a:br>
            <a:r>
              <a:rPr lang="en-US" sz="1600" u="sng" dirty="0" smtClean="0"/>
              <a:t>; do not call it </a:t>
            </a:r>
            <a:r>
              <a:rPr lang="en-US" sz="1600" u="sng" dirty="0" err="1" smtClean="0"/>
              <a:t>unit_interval</a:t>
            </a:r>
            <a:r>
              <a:rPr lang="en-US" sz="1600" u="sng" dirty="0" smtClean="0"/>
              <a:t>)</a:t>
            </a:r>
            <a:endParaRPr lang="en-IN" sz="1600" u="sng" dirty="0"/>
          </a:p>
        </p:txBody>
      </p:sp>
      <p:sp>
        <p:nvSpPr>
          <p:cNvPr id="11" name="TextBox 10"/>
          <p:cNvSpPr txBox="1"/>
          <p:nvPr/>
        </p:nvSpPr>
        <p:spPr>
          <a:xfrm rot="18900000">
            <a:off x="8848344" y="2112444"/>
            <a:ext cx="3593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</a:rPr>
              <a:t>Closed!</a:t>
            </a:r>
          </a:p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04/28/2020</a:t>
            </a:r>
            <a:endParaRPr lang="en-IN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94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13897</TotalTime>
  <Words>4013</Words>
  <Application>Microsoft Office PowerPoint</Application>
  <PresentationFormat>Widescreen</PresentationFormat>
  <Paragraphs>436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SimSun</vt:lpstr>
      <vt:lpstr>Arial</vt:lpstr>
      <vt:lpstr>Calibri</vt:lpstr>
      <vt:lpstr>Calibri Light</vt:lpstr>
      <vt:lpstr>Cambria Math</vt:lpstr>
      <vt:lpstr>Courier New</vt:lpstr>
      <vt:lpstr>等线</vt:lpstr>
      <vt:lpstr>Times New Roman</vt:lpstr>
      <vt:lpstr>Office Theme</vt:lpstr>
      <vt:lpstr>BIRD Draft.  New AMI Reserved Parameter for Sampling Position  in the AMI_Init flow.</vt:lpstr>
      <vt:lpstr>Table of contents</vt:lpstr>
      <vt:lpstr>1. Call to Action</vt:lpstr>
      <vt:lpstr>2. Problem Statement.</vt:lpstr>
      <vt:lpstr>3. Proposal</vt:lpstr>
      <vt:lpstr>3. Demo</vt:lpstr>
      <vt:lpstr>4. Generation of an pulse and step response from an impulse response when in the time domain</vt:lpstr>
      <vt:lpstr>5. Feedback</vt:lpstr>
      <vt:lpstr>Question.  What is the symbol time/ bit time used for PAM4?</vt:lpstr>
      <vt:lpstr>PowerPoint Presentation</vt:lpstr>
      <vt:lpstr>PowerPoint Presentation</vt:lpstr>
      <vt:lpstr>PowerPoint Presentation</vt:lpstr>
      <vt:lpstr>PowerPoint Presentation</vt:lpstr>
      <vt:lpstr>Question #6.</vt:lpstr>
      <vt:lpstr>Question #7.</vt:lpstr>
      <vt:lpstr>BIRD Draft sent out to IBIS-ATM for review.</vt:lpstr>
      <vt:lpstr>Thank You</vt:lpstr>
      <vt:lpstr>3. Channel Response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Hansel Dsilva</dc:creator>
  <cp:lastModifiedBy>Hansel Dsilva</cp:lastModifiedBy>
  <cp:revision>1204</cp:revision>
  <dcterms:created xsi:type="dcterms:W3CDTF">2019-10-25T02:38:36Z</dcterms:created>
  <dcterms:modified xsi:type="dcterms:W3CDTF">2020-05-05T20:13:11Z</dcterms:modified>
</cp:coreProperties>
</file>